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6858000" cy="9906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XO Orie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XO Orie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XO Orie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1987200" cy="273996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2429640" y="2317680"/>
            <a:ext cx="1987200" cy="273996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16560" y="2317680"/>
            <a:ext cx="1987200" cy="273996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342720" y="5318280"/>
            <a:ext cx="1987200" cy="273996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2429640" y="5318280"/>
            <a:ext cx="1987200" cy="273996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4516560" y="5318280"/>
            <a:ext cx="1987200" cy="2739960"/>
          </a:xfrm>
          <a:prstGeom prst="rect">
            <a:avLst/>
          </a:prstGeom>
        </p:spPr>
        <p:txBody>
          <a:bodyPr lIns="0" rIns="0" tIns="0" bIns="0">
            <a:normAutofit fontScale="79000"/>
          </a:bodyPr>
          <a:p>
            <a:endParaRPr b="0" lang="ru-RU" sz="3200" spc="-1" strike="noStrike">
              <a:latin typeface="XO Orie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XO Orie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XO Orie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XO Orie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XO Orie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94920"/>
            <a:ext cx="6171840" cy="7667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XO Orie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XO Orie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XO Orie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XO Orie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XO Orie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XO Oriel"/>
              </a:rPr>
              <a:t>Для правки текста заглавия щёлкните мышью</a:t>
            </a:r>
            <a:endParaRPr b="0" lang="ru-RU" sz="4400" spc="-1" strike="noStrike">
              <a:latin typeface="XO Orie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XO Oriel"/>
              </a:rPr>
              <a:t>Для правки структуры щёлкните мышью</a:t>
            </a:r>
            <a:endParaRPr b="0" lang="ru-RU" sz="3200" spc="-1" strike="noStrike">
              <a:latin typeface="XO Orie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XO Oriel"/>
              </a:rPr>
              <a:t>Второй уровень структуры</a:t>
            </a:r>
            <a:endParaRPr b="0" lang="ru-RU" sz="2800" spc="-1" strike="noStrike">
              <a:latin typeface="XO Orie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XO Oriel"/>
              </a:rPr>
              <a:t>Третий уровень структуры</a:t>
            </a:r>
            <a:endParaRPr b="0" lang="ru-RU" sz="2400" spc="-1" strike="noStrike">
              <a:latin typeface="XO Orie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XO Oriel"/>
              </a:rPr>
              <a:t>Четвёртый уровень структуры</a:t>
            </a:r>
            <a:endParaRPr b="0" lang="ru-RU" sz="2000" spc="-1" strike="noStrike">
              <a:latin typeface="XO Orie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XO Oriel"/>
              </a:rPr>
              <a:t>Пятый уровень структуры</a:t>
            </a:r>
            <a:endParaRPr b="0" lang="ru-RU" sz="2000" spc="-1" strike="noStrike">
              <a:latin typeface="XO Orie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XO Oriel"/>
              </a:rPr>
              <a:t>Шестой уровень структуры</a:t>
            </a:r>
            <a:endParaRPr b="0" lang="ru-RU" sz="2000" spc="-1" strike="noStrike">
              <a:latin typeface="XO Orie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XO Oriel"/>
              </a:rPr>
              <a:t>Седьмой уровень структуры</a:t>
            </a:r>
            <a:endParaRPr b="0" lang="ru-RU" sz="2000" spc="-1" strike="noStrike">
              <a:latin typeface="XO Orie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raphic 9" descr=""/>
          <p:cNvPicPr/>
          <p:nvPr/>
        </p:nvPicPr>
        <p:blipFill>
          <a:blip r:embed="rId1"/>
          <a:stretch/>
        </p:blipFill>
        <p:spPr>
          <a:xfrm>
            <a:off x="548640" y="452520"/>
            <a:ext cx="1725840" cy="547920"/>
          </a:xfrm>
          <a:prstGeom prst="rect">
            <a:avLst/>
          </a:prstGeom>
          <a:ln>
            <a:noFill/>
          </a:ln>
        </p:spPr>
      </p:pic>
      <p:sp>
        <p:nvSpPr>
          <p:cNvPr id="39" name="CustomShape 1"/>
          <p:cNvSpPr/>
          <p:nvPr/>
        </p:nvSpPr>
        <p:spPr>
          <a:xfrm>
            <a:off x="4653000" y="570240"/>
            <a:ext cx="1834560" cy="317520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72000" rIns="72000" tIns="36000" bIns="36000" anchor="ctr">
            <a:spAutoFit/>
          </a:bodyPr>
          <a:p>
            <a:pPr algn="ctr">
              <a:lnSpc>
                <a:spcPct val="100000"/>
              </a:lnSpc>
            </a:pPr>
            <a:r>
              <a:rPr b="0" lang="ru-RU" sz="1000" spc="-1" strike="noStrike">
                <a:solidFill>
                  <a:srgbClr val="ffffff"/>
                </a:solidFill>
                <a:latin typeface="Golos Text"/>
                <a:ea typeface="Golos Text"/>
              </a:rPr>
              <a:t>WWW.NALOG.GOV.RU</a:t>
            </a:r>
            <a:endParaRPr b="0" lang="ru-RU" sz="1000" spc="-1" strike="noStrike">
              <a:latin typeface="XO Orie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551880" y="1421640"/>
            <a:ext cx="5849280" cy="27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414043"/>
                </a:solidFill>
                <a:latin typeface="Golos Text"/>
                <a:ea typeface="Golos Text"/>
              </a:rPr>
              <a:t>В новый год без налоговых долгов! </a:t>
            </a:r>
            <a:endParaRPr b="0" lang="ru-RU" sz="1800" spc="-1" strike="noStrike">
              <a:latin typeface="XO Oriel"/>
            </a:endParaRPr>
          </a:p>
        </p:txBody>
      </p:sp>
      <p:pic>
        <p:nvPicPr>
          <p:cNvPr id="41" name="Graphic 7" descr=""/>
          <p:cNvPicPr/>
          <p:nvPr/>
        </p:nvPicPr>
        <p:blipFill>
          <a:blip r:embed="rId2"/>
          <a:stretch/>
        </p:blipFill>
        <p:spPr>
          <a:xfrm>
            <a:off x="529920" y="8543880"/>
            <a:ext cx="519480" cy="871920"/>
          </a:xfrm>
          <a:prstGeom prst="rect">
            <a:avLst/>
          </a:prstGeom>
          <a:ln>
            <a:noFill/>
          </a:ln>
        </p:spPr>
      </p:pic>
      <p:sp>
        <p:nvSpPr>
          <p:cNvPr id="42" name="CustomShape 3"/>
          <p:cNvSpPr/>
          <p:nvPr/>
        </p:nvSpPr>
        <p:spPr>
          <a:xfrm>
            <a:off x="1304640" y="8746560"/>
            <a:ext cx="2926080" cy="27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414043"/>
                </a:solidFill>
                <a:latin typeface="Golos Text"/>
                <a:ea typeface="Golos Text"/>
              </a:rPr>
              <a:t>8 (800) 222-22-22</a:t>
            </a:r>
            <a:endParaRPr b="0" lang="ru-RU" sz="1800" spc="-1" strike="noStrike">
              <a:latin typeface="XO Oriel"/>
            </a:endParaRPr>
          </a:p>
        </p:txBody>
      </p:sp>
      <p:sp>
        <p:nvSpPr>
          <p:cNvPr id="43" name="CustomShape 4"/>
          <p:cNvSpPr/>
          <p:nvPr/>
        </p:nvSpPr>
        <p:spPr>
          <a:xfrm>
            <a:off x="1304280" y="9041040"/>
            <a:ext cx="2926080" cy="27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ru-RU" sz="900" spc="-1" strike="noStrike">
                <a:solidFill>
                  <a:srgbClr val="414043"/>
                </a:solidFill>
                <a:latin typeface="Golos Text"/>
                <a:ea typeface="Golos Text"/>
              </a:rPr>
              <a:t>Бесплатный многоканальный телефон </a:t>
            </a:r>
            <a:br/>
            <a:r>
              <a:rPr b="0" lang="ru-RU" sz="900" spc="-1" strike="noStrike">
                <a:solidFill>
                  <a:srgbClr val="414043"/>
                </a:solidFill>
                <a:latin typeface="Golos Text"/>
                <a:ea typeface="Golos Text"/>
              </a:rPr>
              <a:t>контакт-центра ФНС России</a:t>
            </a:r>
            <a:endParaRPr b="0" lang="ru-RU" sz="900" spc="-1" strike="noStrike">
              <a:latin typeface="XO Oriel"/>
            </a:endParaRPr>
          </a:p>
        </p:txBody>
      </p:sp>
      <p:sp>
        <p:nvSpPr>
          <p:cNvPr id="44" name="CustomShape 5"/>
          <p:cNvSpPr/>
          <p:nvPr/>
        </p:nvSpPr>
        <p:spPr>
          <a:xfrm>
            <a:off x="558720" y="2169000"/>
            <a:ext cx="3473280" cy="1705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  <a:spcAft>
                <a:spcPts val="1199"/>
              </a:spcAft>
            </a:pPr>
            <a:r>
              <a:rPr b="0" lang="ru-RU" sz="1400" spc="-1" strike="noStrike">
                <a:solidFill>
                  <a:srgbClr val="414043"/>
                </a:solidFill>
                <a:latin typeface="Golos Text"/>
                <a:ea typeface="Golos Text"/>
              </a:rPr>
              <a:t>Межрайонная ИФНС России № 32 по Челябинской области  (Центр по управлению долгом по Челябинской области) рекомендует налогоплательщикам в кратчайшие сроки уплатить имеющую налоговую задолженность и не допускать ее образования.</a:t>
            </a:r>
            <a:endParaRPr b="0" lang="ru-RU" sz="1400" spc="-1" strike="noStrike">
              <a:latin typeface="XO Oriel"/>
            </a:endParaRPr>
          </a:p>
        </p:txBody>
      </p:sp>
      <p:sp>
        <p:nvSpPr>
          <p:cNvPr id="45" name="CustomShape 6"/>
          <p:cNvSpPr/>
          <p:nvPr/>
        </p:nvSpPr>
        <p:spPr>
          <a:xfrm>
            <a:off x="505800" y="4104000"/>
            <a:ext cx="6046200" cy="4380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414043"/>
                </a:solidFill>
                <a:latin typeface="Golos Text"/>
                <a:ea typeface="Golos Text"/>
              </a:rPr>
              <a:t>Несвоевременная уплата налогов, как гражданами, так и юридическими лицами, влечет за собой целый ряд негативных последствий. При неуплате налоговой задолженности налогоплательщиков ожидают такие меры, как: начисление пени, удержание долга с расчетного счета в банке, из заработной платы и иных периодичных выплат, арест имущества, необходимость уплаты государственной пошлины и исполнительного сбора, блокировка счетов организаций и индивидуальных предпринимателей, запрет выезда за границу. </a:t>
            </a:r>
            <a:endParaRPr b="0" lang="ru-RU" sz="1200" spc="-1" strike="noStrike">
              <a:latin typeface="XO Oriel"/>
            </a:endParaRPr>
          </a:p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414043"/>
                </a:solidFill>
                <a:latin typeface="Golos Text"/>
                <a:ea typeface="Golos Text"/>
              </a:rPr>
              <a:t>Неуплата налогов является правонарушением и подлежит ответственности. Ответственность выражается в виде уплаты пени за просрочку налогового платежа и применения к должнику штрафных санкций. </a:t>
            </a:r>
            <a:endParaRPr b="0" lang="ru-RU" sz="1200" spc="-1" strike="noStrike">
              <a:latin typeface="XO Oriel"/>
            </a:endParaRPr>
          </a:p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414043"/>
                </a:solidFill>
                <a:latin typeface="Golos Text"/>
                <a:ea typeface="Golos Text"/>
              </a:rPr>
              <a:t>Получить актуальную информацию о наличии задолженности по налогам, либо ее отсутствии, можно в «Личном кабинете налогоплательщика для физических лиц», «Личном кабинете налогоплательщика юридического лица», «Личном кабинете индивидуального предпринимателя».</a:t>
            </a:r>
            <a:endParaRPr b="0" lang="ru-RU" sz="1200" spc="-1" strike="noStrike">
              <a:latin typeface="XO Oriel"/>
            </a:endParaRPr>
          </a:p>
          <a:p>
            <a:pPr>
              <a:lnSpc>
                <a:spcPct val="100000"/>
              </a:lnSpc>
            </a:pPr>
            <a:endParaRPr b="0" lang="ru-RU" sz="1200" spc="-1" strike="noStrike">
              <a:latin typeface="XO Oriel"/>
            </a:endParaRPr>
          </a:p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333333"/>
                </a:solidFill>
                <a:latin typeface="Tahoma"/>
                <a:ea typeface="Tahoma"/>
              </a:rPr>
              <a:t>Оперативно получать информацию о возникновении задолженности можно, представив согласие на информирование с помощью СМС -сообщений и электронной почты. Сделать это можно удобными для налогоплательщика способами: лично или через представителя, по почте, по телекоммуникационным каналам связи, через личный кабинет налогоплательщика на сайте ФНС России. </a:t>
            </a:r>
            <a:endParaRPr b="0" lang="ru-RU" sz="1200" spc="-1" strike="noStrike">
              <a:latin typeface="XO Oriel"/>
            </a:endParaRPr>
          </a:p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333333"/>
                </a:solidFill>
                <a:latin typeface="Tahoma"/>
                <a:ea typeface="Tahoma"/>
              </a:rPr>
              <a:t>Производить уплату налогов удобно онлайн с помощью интерактивного сервиса ФНС России «Уплата налогов и пошлин», а также Личный кабинетов для всех категорий налогоплательщиков.  </a:t>
            </a:r>
            <a:br/>
            <a:endParaRPr b="0" lang="ru-RU" sz="1200" spc="-1" strike="noStrike">
              <a:latin typeface="XO Oriel"/>
            </a:endParaRPr>
          </a:p>
        </p:txBody>
      </p:sp>
      <p:pic>
        <p:nvPicPr>
          <p:cNvPr id="46" name="" descr=""/>
          <p:cNvPicPr/>
          <p:nvPr/>
        </p:nvPicPr>
        <p:blipFill>
          <a:blip r:embed="rId3"/>
          <a:stretch/>
        </p:blipFill>
        <p:spPr>
          <a:xfrm>
            <a:off x="4104000" y="2088000"/>
            <a:ext cx="2619720" cy="17953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raphic 9" descr=""/>
          <p:cNvPicPr/>
          <p:nvPr/>
        </p:nvPicPr>
        <p:blipFill>
          <a:blip r:embed="rId1"/>
          <a:stretch/>
        </p:blipFill>
        <p:spPr>
          <a:xfrm>
            <a:off x="548640" y="452520"/>
            <a:ext cx="1725840" cy="547920"/>
          </a:xfrm>
          <a:prstGeom prst="rect">
            <a:avLst/>
          </a:prstGeom>
          <a:ln>
            <a:noFill/>
          </a:ln>
        </p:spPr>
      </p:pic>
      <p:sp>
        <p:nvSpPr>
          <p:cNvPr id="48" name="CustomShape 1"/>
          <p:cNvSpPr/>
          <p:nvPr/>
        </p:nvSpPr>
        <p:spPr>
          <a:xfrm>
            <a:off x="4653000" y="570240"/>
            <a:ext cx="1834560" cy="317520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72000" rIns="72000" tIns="36000" bIns="36000" anchor="ctr">
            <a:spAutoFit/>
          </a:bodyPr>
          <a:p>
            <a:pPr algn="ctr">
              <a:lnSpc>
                <a:spcPct val="100000"/>
              </a:lnSpc>
            </a:pPr>
            <a:r>
              <a:rPr b="0" lang="ru-RU" sz="1000" spc="-1" strike="noStrike">
                <a:solidFill>
                  <a:srgbClr val="ffffff"/>
                </a:solidFill>
                <a:latin typeface="Golos Text"/>
                <a:ea typeface="Golos Text"/>
              </a:rPr>
              <a:t>WWW.NALOG.GOV.RU</a:t>
            </a:r>
            <a:endParaRPr b="0" lang="ru-RU" sz="1000" spc="-1" strike="noStrike">
              <a:latin typeface="XO Oriel"/>
            </a:endParaRPr>
          </a:p>
        </p:txBody>
      </p:sp>
      <p:sp>
        <p:nvSpPr>
          <p:cNvPr id="49" name="CustomShape 2"/>
          <p:cNvSpPr/>
          <p:nvPr/>
        </p:nvSpPr>
        <p:spPr>
          <a:xfrm>
            <a:off x="558000" y="1323000"/>
            <a:ext cx="5849280" cy="82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414043"/>
                </a:solidFill>
                <a:latin typeface="Golos Text"/>
                <a:ea typeface="Golos Text"/>
              </a:rPr>
              <a:t>Межрайонная ИФНС России № 32 по Челябинской области  (Центр по управлению долгом по Челябинской области) информирует</a:t>
            </a:r>
            <a:endParaRPr b="0" lang="ru-RU" sz="1800" spc="-1" strike="noStrike">
              <a:latin typeface="XO Oriel"/>
            </a:endParaRPr>
          </a:p>
        </p:txBody>
      </p:sp>
      <p:pic>
        <p:nvPicPr>
          <p:cNvPr id="50" name="Graphic 7" descr=""/>
          <p:cNvPicPr/>
          <p:nvPr/>
        </p:nvPicPr>
        <p:blipFill>
          <a:blip r:embed="rId2"/>
          <a:stretch/>
        </p:blipFill>
        <p:spPr>
          <a:xfrm>
            <a:off x="529920" y="8543880"/>
            <a:ext cx="519480" cy="871920"/>
          </a:xfrm>
          <a:prstGeom prst="rect">
            <a:avLst/>
          </a:prstGeom>
          <a:ln>
            <a:noFill/>
          </a:ln>
        </p:spPr>
      </p:pic>
      <p:sp>
        <p:nvSpPr>
          <p:cNvPr id="51" name="CustomShape 3"/>
          <p:cNvSpPr/>
          <p:nvPr/>
        </p:nvSpPr>
        <p:spPr>
          <a:xfrm>
            <a:off x="1304640" y="8746560"/>
            <a:ext cx="2926080" cy="27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414043"/>
                </a:solidFill>
                <a:latin typeface="Golos Text"/>
                <a:ea typeface="Golos Text"/>
              </a:rPr>
              <a:t>8 (800) 222-22-22</a:t>
            </a:r>
            <a:endParaRPr b="0" lang="ru-RU" sz="1800" spc="-1" strike="noStrike">
              <a:latin typeface="XO Oriel"/>
            </a:endParaRPr>
          </a:p>
        </p:txBody>
      </p:sp>
      <p:sp>
        <p:nvSpPr>
          <p:cNvPr id="52" name="CustomShape 4"/>
          <p:cNvSpPr/>
          <p:nvPr/>
        </p:nvSpPr>
        <p:spPr>
          <a:xfrm>
            <a:off x="1304280" y="9041040"/>
            <a:ext cx="2926080" cy="27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ru-RU" sz="900" spc="-1" strike="noStrike">
                <a:solidFill>
                  <a:srgbClr val="414043"/>
                </a:solidFill>
                <a:latin typeface="Golos Text"/>
                <a:ea typeface="Golos Text"/>
              </a:rPr>
              <a:t>Бесплатный многоканальный телефон </a:t>
            </a:r>
            <a:br/>
            <a:r>
              <a:rPr b="0" lang="ru-RU" sz="900" spc="-1" strike="noStrike">
                <a:solidFill>
                  <a:srgbClr val="414043"/>
                </a:solidFill>
                <a:latin typeface="Golos Text"/>
                <a:ea typeface="Golos Text"/>
              </a:rPr>
              <a:t>контакт-центра ФНС России</a:t>
            </a:r>
            <a:endParaRPr b="0" lang="ru-RU" sz="900" spc="-1" strike="noStrike">
              <a:latin typeface="XO Oriel"/>
            </a:endParaRPr>
          </a:p>
        </p:txBody>
      </p:sp>
      <p:sp>
        <p:nvSpPr>
          <p:cNvPr id="53" name="CustomShape 5"/>
          <p:cNvSpPr/>
          <p:nvPr/>
        </p:nvSpPr>
        <p:spPr>
          <a:xfrm>
            <a:off x="576000" y="2232000"/>
            <a:ext cx="6046200" cy="5526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15000"/>
              </a:lnSpc>
            </a:pPr>
            <a:r>
              <a:rPr b="0" lang="ru-RU" sz="1600" spc="-1" strike="noStrike">
                <a:solidFill>
                  <a:srgbClr val="414043"/>
                </a:solidFill>
                <a:latin typeface="Golos Text"/>
                <a:ea typeface="Golos Text"/>
              </a:rPr>
              <a:t>В связи с введением института Единого налогового счета (далее - ЕНС) налоговыми органами применяется новая модель взыскания налоговой задолженности. </a:t>
            </a:r>
            <a:endParaRPr b="0" lang="ru-RU" sz="1600" spc="-1" strike="noStrike">
              <a:latin typeface="XO Oriel"/>
            </a:endParaRPr>
          </a:p>
          <a:p>
            <a:pPr>
              <a:lnSpc>
                <a:spcPct val="115000"/>
              </a:lnSpc>
            </a:pPr>
            <a:endParaRPr b="0" lang="ru-RU" sz="1600" spc="-1" strike="noStrike">
              <a:latin typeface="XO Oriel"/>
            </a:endParaRPr>
          </a:p>
          <a:p>
            <a:pPr>
              <a:lnSpc>
                <a:spcPct val="115000"/>
              </a:lnSpc>
            </a:pPr>
            <a:r>
              <a:rPr b="0" lang="ru-RU" sz="1200" spc="-1" strike="noStrike">
                <a:solidFill>
                  <a:srgbClr val="333333"/>
                </a:solidFill>
                <a:latin typeface="Tahoma"/>
                <a:ea typeface="Tahoma"/>
              </a:rPr>
              <a:t>При образовании задолженности налогоплательщику направляется требование об уплате в размере отрицательного сальдо ЕНС, которое действует до полного погашения задолженности. Если по требованию налогоплательщик не уплачивает задолженность, налоговый орган принимает решение о ее взыскании в виде предъявления инкассовых поручений к расчетному  счету должника в банке для списания денежных средств в размере отрицательного сальдо ЕНС, числящего на момент формирования инкассового поручения. При изменении отрицательного сальдо ЕНС как в сторону уменьшения, так и увеличения, в банк направляются уточненные инкассовые поручения. В случае неисполнения инкассовых поручений в соответствии со статьей 47 Налогового кодекса Российской Федерации принимаются принудительные меры в виде взыскания задолженности за счет имущества должника, путем направления соответствующего исполнительного документа в отделение судебных приставов. В обязанности данного отделения входит исполнение постановлений налоговых органов о взыскании задолженности за счет имущества юридических лиц и индивидуальных предпринимателей, в том числе наложение ареста на расчетные счета и имущество должника.</a:t>
            </a:r>
            <a:endParaRPr b="0" lang="ru-RU" sz="1200" spc="-1" strike="noStrike">
              <a:latin typeface="XO Oriel"/>
            </a:endParaRPr>
          </a:p>
          <a:p>
            <a:pPr>
              <a:lnSpc>
                <a:spcPct val="115000"/>
              </a:lnSpc>
            </a:pPr>
            <a:r>
              <a:rPr b="0" lang="ru-RU" sz="1200" spc="-1" strike="noStrike">
                <a:solidFill>
                  <a:srgbClr val="333333"/>
                </a:solidFill>
                <a:latin typeface="Tahoma"/>
                <a:ea typeface="Tahoma"/>
              </a:rPr>
              <a:t>Во избежание негативных последствий Центр по управлению долгом по Челябинской области рекомендует своевременно и в полном объеме исполнять обязанности налогоплательщика, а при несогласии с суммой отрицательного сальдо ЕНС - обратиться в налоговый орган по месту учета для проведения сверки.</a:t>
            </a:r>
            <a:endParaRPr b="0" lang="ru-RU" sz="1200" spc="-1" strike="noStrike">
              <a:latin typeface="XO Oriel"/>
            </a:endParaRPr>
          </a:p>
          <a:p>
            <a:pPr>
              <a:lnSpc>
                <a:spcPct val="115000"/>
              </a:lnSpc>
            </a:pPr>
            <a:endParaRPr b="0" lang="ru-RU" sz="1200" spc="-1" strike="noStrike">
              <a:latin typeface="XO Ori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c5686"/>
      </a:dk2>
      <a:lt2>
        <a:srgbClr val="22658c"/>
      </a:lt2>
      <a:accent1>
        <a:srgbClr val="cad82a"/>
      </a:accent1>
      <a:accent2>
        <a:srgbClr val="b2c441"/>
      </a:accent2>
      <a:accent3>
        <a:srgbClr val="8eb240"/>
      </a:accent3>
      <a:accent4>
        <a:srgbClr val="649e4a"/>
      </a:accent4>
      <a:accent5>
        <a:srgbClr val="378966"/>
      </a:accent5>
      <a:accent6>
        <a:srgbClr val="197585"/>
      </a:accent6>
      <a:hlink>
        <a:srgbClr val="7030a0"/>
      </a:hlink>
      <a:folHlink>
        <a:srgbClr val="00b0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166297</TotalTime>
  <Application>Редактор_презентаций/2020.01.0.0$Windows_x86 LibreOffice_project/fcee038fb20bba297d0b245377617f892a839fd9</Application>
  <Words>639</Words>
  <Paragraphs>149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2014-10-08T23:03:32Z</dcterms:created>
  <dc:creator>DesignSmash</dc:creator>
  <dc:description/>
  <dc:language>ru-RU</dc:language>
  <cp:lastModifiedBy/>
  <cp:lastPrinted>2023-12-25T12:01:30Z</cp:lastPrinted>
  <dcterms:modified xsi:type="dcterms:W3CDTF">2023-12-25T12:01:55Z</dcterms:modified>
  <cp:revision>1963</cp:revision>
  <dc:subject/>
  <dc:title>asdf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Лист A4 (210x297 мм)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7</vt:i4>
  </property>
</Properties>
</file>