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</p:sldMasterIdLst>
  <p:sldIdLst>
    <p:sldId id="256" r:id="rId2"/>
    <p:sldId id="278" r:id="rId3"/>
    <p:sldId id="279" r:id="rId4"/>
    <p:sldId id="280" r:id="rId5"/>
    <p:sldId id="263" r:id="rId6"/>
    <p:sldId id="268" r:id="rId7"/>
    <p:sldId id="265" r:id="rId8"/>
    <p:sldId id="272" r:id="rId9"/>
    <p:sldId id="273" r:id="rId10"/>
    <p:sldId id="274" r:id="rId11"/>
    <p:sldId id="276" r:id="rId12"/>
    <p:sldId id="286" r:id="rId13"/>
    <p:sldId id="281" r:id="rId14"/>
    <p:sldId id="282" r:id="rId15"/>
    <p:sldId id="257" r:id="rId16"/>
    <p:sldId id="258" r:id="rId17"/>
    <p:sldId id="259" r:id="rId18"/>
    <p:sldId id="264" r:id="rId19"/>
    <p:sldId id="283" r:id="rId20"/>
    <p:sldId id="285" r:id="rId21"/>
    <p:sldId id="284" r:id="rId22"/>
    <p:sldId id="287" r:id="rId23"/>
    <p:sldId id="288" r:id="rId24"/>
    <p:sldId id="277" r:id="rId25"/>
    <p:sldId id="26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039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28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185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50688A-47B8-45B5-92B0-6EC9D5FEC8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906459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09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32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8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42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84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6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75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05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4C81E-B22E-430F-B597-A4C82B5D663D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29787-ADC0-463D-BA40-DFAC15D2C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4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garantF1://10006035.9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136904" cy="352839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«О </a:t>
            </a:r>
            <a:r>
              <a:rPr lang="ru-RU" sz="2400" b="1" dirty="0"/>
              <a:t>вопросах соблюдения обязательных требований действующего законодательства в области санитарно-эпидемиологического благополучия </a:t>
            </a:r>
            <a:r>
              <a:rPr lang="ru-RU" sz="2400" b="1" dirty="0" smtClean="0"/>
              <a:t>населения, защиты прав потребителей и технического регулирования.</a:t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О применении риск-ориентированного подхода при организации и проведении контрольно-надзорных мероприятий в отношении предприятий, осуществляющих деятельность в сфере общественного </a:t>
            </a:r>
            <a:r>
              <a:rPr lang="ru-RU" sz="2400" b="1" dirty="0" smtClean="0"/>
              <a:t>питания»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509120"/>
            <a:ext cx="5112568" cy="2135088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Жернова Алла Сергеевна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заместитель начальника отдела надзора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 по гигиене питания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Управления Роспотребнадзора 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по Челябинской области</a:t>
            </a:r>
            <a:endParaRPr lang="ru-RU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200" y="76200"/>
            <a:ext cx="8993188" cy="648493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altLang="ru-RU" sz="1400" b="1">
                <a:solidFill>
                  <a:srgbClr val="A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</a:rPr>
              <a:t>ст. 10 ТР ТС 2011/2011 «О безопасности пищевой продукции»</a:t>
            </a:r>
          </a:p>
          <a:p>
            <a:pPr algn="ctr"/>
            <a:r>
              <a:rPr lang="ru-RU" altLang="ru-RU" sz="1400" b="1">
                <a:solidFill>
                  <a:srgbClr val="A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34" charset="-128"/>
              </a:rPr>
              <a:t>Для обеспечения безопасности пищевой продукции в процессе ее производства (изготовления) должны разрабатываться, внедряться и поддерживаться следующие процедуры: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1) выбор необходимых для обеспечения безопасности пищевой продукции технологических процессов производства (изготовления) пищевой продукции;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2) выбор последовательности и поточности технологических операций производства (изготовления) пищевой продукции с целью исключения загрязнения продовольственного (пищевого) сырья и пищевой продукции;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3) определение контролируемых этапов технологических операций и пищевой продукции на этапах ее производства (изготовления) в программах производственного контроля;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4) проведение контроля за продовольственным (пищевым) сырьем, технологическими средствами, упаковочными материалами, изделиями, используемыми при производстве (изготовлении) пищевой продукции, а также за пищевой продукцией средствами, обеспечивающими необходимые достоверность и полноту контроля;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5) проведение контроля за функционированием технологического оборудования в порядке, обеспечивающем производство (изготовление) пищевой продукции, соответствующей требованиям настоящего технического регламента и (или) технических регламентов Таможенного союза на отдельные виды пищевой продукции;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6) обеспечение документирования информации о контролируемых этапах технологических операций и результатов контроля пищевой продукции;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7) соблюдение условий хранения и перевозки (транспортирования) пищевой продукции;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8) содержание производственных помещений, технологического оборудования и инвентаря, используемых в процессе производства (изготовления) пищевой продукции, в состоянии, исключающем загрязнение пищевой продукции;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9) выбор способов и обеспечение соблюдения работниками правил личной гигиены в целях обеспечения безопасности пищевой продукции.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10) выбор обеспечивающих безопасность пищевой продукции способов, установление периодичности и проведение уборки, мойки, дезинфекции, дезинсекции и дератизации производственных помещений, технологического оборудования и инвентаря, используемых в процессе производства (изготовления) пищевой продукции;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11) ведение и хранение документации на бумажных и (или) электронных носителях, подтверждающей соответствие произведенной пищевой продукции требованиям, установленным настоящим техническим регламентом и (или) техническими регламентами Таможенного союза на отдельные виды пищевой продукции;</a:t>
            </a:r>
          </a:p>
          <a:p>
            <a:pPr algn="just"/>
            <a:r>
              <a:rPr lang="ru-RU" altLang="ru-RU" sz="1300">
                <a:ea typeface="ＭＳ Ｐゴシック" pitchFamily="34" charset="-128"/>
              </a:rPr>
              <a:t>12) прослеживаемость пищевой продукции.</a:t>
            </a:r>
          </a:p>
        </p:txBody>
      </p:sp>
    </p:spTree>
    <p:extLst>
      <p:ext uri="{BB962C8B-B14F-4D97-AF65-F5344CB8AC3E}">
        <p14:creationId xmlns:p14="http://schemas.microsoft.com/office/powerpoint/2010/main" val="54677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Характеристика предприятий по степени риска</a:t>
            </a:r>
          </a:p>
        </p:txBody>
      </p:sp>
      <p:graphicFrame>
        <p:nvGraphicFramePr>
          <p:cNvPr id="32983" name="Group 21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458200" cy="3870960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524000"/>
                <a:gridCol w="4800600"/>
              </a:tblGrid>
              <a:tr h="847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оценки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соответствия, %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Степень риска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предприятия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8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категория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95 - 100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незначительный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Стабильно работающее предприятие, на котором рекомендуется поддержание и дальнейшее улучшение Системы менеджмента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080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категория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91 -94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 допустимый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Предприятие, на котором маловероятно возникновение опасных ситуаций; требуется разработка корректирующих мероприятий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080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категория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81 -90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значительный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Предприятие, на котором требуется разработка корректирующих мероприятий по нескольким процедурам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080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категория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71 -80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недопустимый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Предприятие, на котором требуется разработка корректирующих мероприятий практически по всем процедурам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982" name="Group 214"/>
          <p:cNvGraphicFramePr>
            <a:graphicFrameLocks noGrp="1"/>
          </p:cNvGraphicFramePr>
          <p:nvPr>
            <p:ph sz="half" idx="2"/>
          </p:nvPr>
        </p:nvGraphicFramePr>
        <p:xfrm>
          <a:off x="457200" y="5410200"/>
          <a:ext cx="8458200" cy="733680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524000"/>
                <a:gridCol w="4800600"/>
              </a:tblGrid>
              <a:tr h="6207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категория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и менее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 критический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Предприятие, на котором требуется разработка, внедрение и актуализация Системы менеджмента, вплоть до приостановления деятельности предприятия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40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1008112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Программа производственного контроля</a:t>
            </a:r>
            <a:endParaRPr lang="ru-RU" sz="2200" b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1268761"/>
            <a:ext cx="8496944" cy="496855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СП 1.1.1058-01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СП 2.3.6.1079-01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Письмо </a:t>
            </a:r>
            <a:r>
              <a:rPr lang="ru-RU" sz="2000" dirty="0">
                <a:solidFill>
                  <a:schemeClr val="tx1"/>
                </a:solidFill>
              </a:rPr>
              <a:t>Роспотребнадзора от 13.04.2009 N 01/4801-9-32 "О типовых программах производственного </a:t>
            </a:r>
            <a:r>
              <a:rPr lang="ru-RU" sz="2000" dirty="0" smtClean="0">
                <a:solidFill>
                  <a:schemeClr val="tx1"/>
                </a:solidFill>
              </a:rPr>
              <a:t>контроля»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Федеральный закон №294-ФЗ - проверочные листы</a:t>
            </a:r>
            <a:endParaRPr lang="ru-RU" sz="2000" dirty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89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288031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Основные требования в сфере защиты прав потребителей:</a:t>
            </a:r>
            <a:endParaRPr lang="ru-RU" sz="2200" b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95536" y="476673"/>
            <a:ext cx="8208912" cy="619268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п. 8. Исполнитель обязан иметь книгу отзывов и предложений, которая предоставляется потребителю по его требованию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п. 11. Исполнитель обязан довести до сведения потребителей фирменное наименование (наименование) своей организации, место ее нахождения (адрес), тип, класс и режим работы, размещая указанную информацию на вывеске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12</a:t>
            </a:r>
            <a:r>
              <a:rPr lang="ru-RU" sz="1600" dirty="0">
                <a:solidFill>
                  <a:schemeClr val="tx1"/>
                </a:solidFill>
              </a:rPr>
              <a:t>. Исполнитель обязан в наглядной и доступной форме довести до сведения потребителей необходимую и достоверную информацию об оказываемых услугах, обеспечивающую возможность их правильного выбора.</a:t>
            </a:r>
          </a:p>
          <a:p>
            <a:pPr algn="l">
              <a:lnSpc>
                <a:spcPct val="80000"/>
              </a:lnSpc>
            </a:pPr>
            <a:r>
              <a:rPr lang="ru-RU" sz="1400" dirty="0">
                <a:solidFill>
                  <a:schemeClr val="tx1"/>
                </a:solidFill>
              </a:rPr>
              <a:t>Информация должна содержать:</a:t>
            </a:r>
          </a:p>
          <a:p>
            <a:pPr algn="l">
              <a:lnSpc>
                <a:spcPct val="80000"/>
              </a:lnSpc>
            </a:pPr>
            <a:r>
              <a:rPr lang="ru-RU" sz="1400" dirty="0" smtClean="0">
                <a:solidFill>
                  <a:schemeClr val="tx1"/>
                </a:solidFill>
              </a:rPr>
              <a:t>перечень </a:t>
            </a:r>
            <a:r>
              <a:rPr lang="ru-RU" sz="1400" dirty="0">
                <a:solidFill>
                  <a:schemeClr val="tx1"/>
                </a:solidFill>
              </a:rPr>
              <a:t>услуг и условия их оказания;</a:t>
            </a:r>
          </a:p>
          <a:p>
            <a:pPr algn="l">
              <a:lnSpc>
                <a:spcPct val="80000"/>
              </a:lnSpc>
            </a:pPr>
            <a:r>
              <a:rPr lang="ru-RU" sz="1400" dirty="0">
                <a:solidFill>
                  <a:schemeClr val="tx1"/>
                </a:solidFill>
              </a:rPr>
              <a:t>цены в рублях и условия оплаты услуг;</a:t>
            </a:r>
          </a:p>
          <a:p>
            <a:pPr algn="l">
              <a:lnSpc>
                <a:spcPct val="80000"/>
              </a:lnSpc>
            </a:pPr>
            <a:r>
              <a:rPr lang="ru-RU" sz="1400" dirty="0" smtClean="0">
                <a:solidFill>
                  <a:schemeClr val="tx1"/>
                </a:solidFill>
              </a:rPr>
              <a:t>фирменное </a:t>
            </a:r>
            <a:r>
              <a:rPr lang="ru-RU" sz="1400" dirty="0">
                <a:solidFill>
                  <a:schemeClr val="tx1"/>
                </a:solidFill>
              </a:rPr>
              <a:t>наименование (наименование) предлагаемой продукции общественного питания с указанием способов приготовления блюд и входящих в них основных ингредиентов;</a:t>
            </a:r>
          </a:p>
          <a:p>
            <a:pPr algn="l">
              <a:lnSpc>
                <a:spcPct val="80000"/>
              </a:lnSpc>
            </a:pPr>
            <a:r>
              <a:rPr lang="ru-RU" sz="1400" dirty="0">
                <a:solidFill>
                  <a:schemeClr val="tx1"/>
                </a:solidFill>
              </a:rPr>
              <a:t>сведения о весе (объеме) порций готовых блюд продукции общественного питания, емкости потребительской тары предлагаемой алкогольной продукции и объеме ее порции;</a:t>
            </a:r>
          </a:p>
          <a:p>
            <a:pPr algn="l">
              <a:lnSpc>
                <a:spcPct val="80000"/>
              </a:lnSpc>
            </a:pPr>
            <a:r>
              <a:rPr lang="ru-RU" sz="1400" dirty="0" smtClean="0">
                <a:solidFill>
                  <a:schemeClr val="tx1"/>
                </a:solidFill>
              </a:rPr>
              <a:t>сведения </a:t>
            </a:r>
            <a:r>
              <a:rPr lang="ru-RU" sz="1400" dirty="0">
                <a:solidFill>
                  <a:schemeClr val="tx1"/>
                </a:solidFill>
              </a:rPr>
              <a:t>о пищевой ценности продукции общественного питания (калорийности, содержании белков, жиров, углеводов, а также витаминов, макро- и микроэлементов при добавлении их в процессе приготовления продукции общественного питания) и составе (в том числе наименование использованных в процессе изготовления пищевых добавок, биологически активных добавок, информация о наличии в продуктах питания компонентов, полученных с применением генно-инженерно-модифицированных организмов);</a:t>
            </a:r>
          </a:p>
          <a:p>
            <a:pPr algn="l">
              <a:lnSpc>
                <a:spcPct val="80000"/>
              </a:lnSpc>
            </a:pPr>
            <a:r>
              <a:rPr lang="ru-RU" sz="1400" dirty="0" smtClean="0">
                <a:solidFill>
                  <a:schemeClr val="tx1"/>
                </a:solidFill>
              </a:rPr>
              <a:t>обозначения </a:t>
            </a:r>
            <a:r>
              <a:rPr lang="ru-RU" sz="1400" dirty="0">
                <a:solidFill>
                  <a:schemeClr val="tx1"/>
                </a:solidFill>
              </a:rPr>
              <a:t>нормативных документов, обязательным требованиям которых должны соответствовать продукция общественного питания и </a:t>
            </a:r>
            <a:r>
              <a:rPr lang="ru-RU" sz="1400" dirty="0" smtClean="0">
                <a:solidFill>
                  <a:schemeClr val="tx1"/>
                </a:solidFill>
              </a:rPr>
              <a:t>оказываемая услуга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п. 21</a:t>
            </a:r>
            <a:r>
              <a:rPr lang="ru-RU" sz="1600" dirty="0">
                <a:solidFill>
                  <a:schemeClr val="tx1"/>
                </a:solidFill>
              </a:rPr>
              <a:t>. Исполнитель обязан предоставить потребителю возможность проверки объема (массы) предлагаемой ему продукции общественного </a:t>
            </a:r>
            <a:r>
              <a:rPr lang="ru-RU" sz="1600" dirty="0" smtClean="0">
                <a:solidFill>
                  <a:schemeClr val="tx1"/>
                </a:solidFill>
              </a:rPr>
              <a:t>питания.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п. 22</a:t>
            </a:r>
            <a:r>
              <a:rPr lang="ru-RU" sz="1600" dirty="0">
                <a:solidFill>
                  <a:schemeClr val="tx1"/>
                </a:solidFill>
              </a:rPr>
              <a:t>. Исполнитель обязан проводить контроль качества и безопасности оказываемых услуг, включая продукцию общественного питания, в соответствии с требованиями нормативных документов.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5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520" y="188640"/>
            <a:ext cx="8229600" cy="1786210"/>
          </a:xfrm>
        </p:spPr>
        <p:txBody>
          <a:bodyPr>
            <a:noAutofit/>
          </a:bodyPr>
          <a:lstStyle/>
          <a:p>
            <a:r>
              <a:rPr lang="ru-RU" sz="2200" b="1" dirty="0"/>
              <a:t>Федеральный закон от 26 декабря 2008 г. N 294-ФЗ "О защите прав юридических лиц и индивидуальных предпринимателей при осуществлении государственного контроля (надзора) и муниципального контроля"</a:t>
            </a:r>
            <a:br>
              <a:rPr lang="ru-RU" sz="2200" b="1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48880"/>
            <a:ext cx="8496944" cy="3777283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пп.3) пункта 2 статьи 8 – подача уведомления </a:t>
            </a:r>
            <a:r>
              <a:rPr lang="ru-RU" sz="2200" dirty="0"/>
              <a:t>о начале осуществления отдельных видов предпринимательской </a:t>
            </a:r>
            <a:r>
              <a:rPr lang="ru-RU" sz="2200" dirty="0" smtClean="0"/>
              <a:t>деятельности - </a:t>
            </a:r>
            <a:r>
              <a:rPr lang="ru-RU" sz="2200" dirty="0"/>
              <a:t>предоставление услуг общественного питания организациями общественного питания;</a:t>
            </a:r>
            <a:r>
              <a:rPr lang="ru-RU" sz="2200" dirty="0" smtClean="0"/>
              <a:t> </a:t>
            </a:r>
          </a:p>
          <a:p>
            <a:endParaRPr lang="ru-RU" sz="2200" dirty="0"/>
          </a:p>
          <a:p>
            <a:r>
              <a:rPr lang="ru-RU" sz="2200" dirty="0" smtClean="0"/>
              <a:t>статья 8.1 - </a:t>
            </a:r>
            <a:r>
              <a:rPr lang="ru-RU" sz="2200" dirty="0"/>
              <a:t>Применение риск-ориентированного подхода при организации государственного контроля (надзора)</a:t>
            </a:r>
            <a:br>
              <a:rPr lang="ru-RU" sz="2200" dirty="0"/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60608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692696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/>
          </a:p>
          <a:p>
            <a:endParaRPr lang="ru-RU" sz="2200" dirty="0" smtClean="0"/>
          </a:p>
          <a:p>
            <a:r>
              <a:rPr lang="ru-RU" sz="2200" dirty="0" smtClean="0"/>
              <a:t>В </a:t>
            </a:r>
            <a:r>
              <a:rPr lang="ru-RU" sz="2200" dirty="0"/>
              <a:t>соответствии с Постановлением Правительства Российской Федерации от 17.08.2016г. №806 «О применении риск-ориентированного подхода при организации отдельных видов государственного контроля (надзора) и внесении изменений в некоторые акты Правительства Российской Федерации» федеральный государственный санитарно-эпидемиологический надзор </a:t>
            </a:r>
            <a:r>
              <a:rPr lang="ru-RU" sz="2200" dirty="0" err="1"/>
              <a:t>отнесен</a:t>
            </a:r>
            <a:r>
              <a:rPr lang="ru-RU" sz="2200" dirty="0"/>
              <a:t> к видам государственного контроля (надзора), который осуществляется с применением риск-ориентированного подхода.</a:t>
            </a:r>
          </a:p>
        </p:txBody>
      </p:sp>
    </p:spTree>
    <p:extLst>
      <p:ext uri="{BB962C8B-B14F-4D97-AF65-F5344CB8AC3E}">
        <p14:creationId xmlns:p14="http://schemas.microsoft.com/office/powerpoint/2010/main" val="6475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77768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Риск – ориентированный подход представляет собой метод организации и осуществления государственного контроля, при котором выбор формы, продолжительности и периодичности проведения мероприятий по контролю определяется отнесением деятельности юридического лица, индивидуального предпринимателя к </a:t>
            </a:r>
            <a:r>
              <a:rPr lang="ru-RU" sz="2200" dirty="0" err="1"/>
              <a:t>определенной</a:t>
            </a:r>
            <a:r>
              <a:rPr lang="ru-RU" sz="2200" dirty="0"/>
              <a:t> категории риска. </a:t>
            </a:r>
            <a:endParaRPr lang="ru-RU" sz="2200" dirty="0" smtClean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/>
          </a:p>
          <a:p>
            <a:r>
              <a:rPr lang="ru-RU" sz="2200" dirty="0" err="1" smtClean="0"/>
              <a:t>Расчет</a:t>
            </a:r>
            <a:r>
              <a:rPr lang="ru-RU" sz="2200" dirty="0" smtClean="0"/>
              <a:t> </a:t>
            </a:r>
            <a:r>
              <a:rPr lang="ru-RU" sz="2200" dirty="0"/>
              <a:t>категории для объектов, подлежащих надзору, осуществляется с помощью специализированного программного обеспечения Федеральной службы по надзору в сфере защиты прав потребителей и благополучия человека.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8058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5"/>
            <a:ext cx="8352928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/>
              <a:t>Периодичность проведения плановых проверок </a:t>
            </a:r>
            <a:r>
              <a:rPr lang="ru-RU" sz="2200" dirty="0"/>
              <a:t>соблюдения санитарно-эпидемиологических требований зависит от присвоенной категории риска: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/>
              <a:t>чрезвычайно высокий риск причинения вреда – один раз в календарном году</a:t>
            </a:r>
            <a:r>
              <a:rPr lang="ru-RU" sz="2200" dirty="0" smtClean="0"/>
              <a:t>;</a:t>
            </a:r>
            <a:endParaRPr lang="ru-RU" sz="2200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/>
              <a:t>высокий риск причинения вреда – один раз в 2 года</a:t>
            </a:r>
            <a:r>
              <a:rPr lang="ru-RU" sz="2200" dirty="0" smtClean="0"/>
              <a:t>;</a:t>
            </a:r>
            <a:endParaRPr lang="ru-RU" sz="2200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/>
              <a:t>значительный риск причинения вреда – один раз в 3 года;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/>
              <a:t>средний риск причинения вреда – не чаще чем один раз в 4 года;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/>
              <a:t>умеренный риск причинения вреда – не чаще чем один раз в 6 лет;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dirty="0"/>
              <a:t>низкий риск причинения вреда – плановые проверки не </a:t>
            </a:r>
            <a:r>
              <a:rPr lang="ru-RU" sz="2200" dirty="0" smtClean="0"/>
              <a:t>проводятся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728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6613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ст. 9 Федерального закона от 26.12.2008г. </a:t>
            </a:r>
            <a:r>
              <a:rPr lang="ru-RU" sz="2000" b="1" dirty="0"/>
              <a:t>№</a:t>
            </a:r>
            <a:r>
              <a:rPr lang="ru-RU" sz="2000" b="1" dirty="0" smtClean="0"/>
              <a:t>294-ФЗ </a:t>
            </a:r>
            <a:r>
              <a:rPr lang="ru-RU" sz="2000" dirty="0" smtClean="0"/>
              <a:t>«О защите прав юридических лиц и индивидуальных предпринимателей при осуществлении государственного  контроля (надзора) и муниципального контроля» </a:t>
            </a:r>
            <a:r>
              <a:rPr lang="ru-RU" sz="2000" b="1" dirty="0" smtClean="0"/>
              <a:t>– введено использование </a:t>
            </a:r>
            <a:r>
              <a:rPr lang="ru-RU" sz="2000" b="1" u="sng" dirty="0" smtClean="0"/>
              <a:t>проверочных листов</a:t>
            </a:r>
            <a:endParaRPr lang="ru-RU" sz="2000" b="1" u="sng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4040188" cy="57606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3600" dirty="0"/>
              <a:t>Проверочный лист №1 от 16.02.2018</a:t>
            </a:r>
          </a:p>
          <a:p>
            <a:pPr algn="ctr"/>
            <a:r>
              <a:rPr lang="ru-RU" sz="3600" dirty="0"/>
              <a:t>(список основных контрольных вопросов) при проведении плановой проверки с целью федерального государственного санитарно-эпидемиологического надзора за соблюдением обязательных требований на предприятиях (объектах) общественного питания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7544" y="1988840"/>
            <a:ext cx="4029844" cy="460851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800" dirty="0" smtClean="0"/>
              <a:t>Настоящая </a:t>
            </a:r>
            <a:r>
              <a:rPr lang="ru-RU" sz="2800" dirty="0"/>
              <a:t>форма проверочного листа (списка основных контрольных вопросов) применяется при проведении должностными лицами территориальных органов Федеральной службы по надзору в сфере защиты прав потребителей и благополучия человека плановых проверок в рамках осуществления федерального государственного санитарно-эпидемиологического надзора за соблюдением обязательных требований на предприятиях (объектах) общественного питания.</a:t>
            </a:r>
          </a:p>
          <a:p>
            <a:pPr marL="0" indent="0">
              <a:buNone/>
            </a:pPr>
            <a:r>
              <a:rPr lang="ru-RU" sz="2800" dirty="0"/>
              <a:t>Предмет плановой проверки ограничивается требованиями, изложенными в форме проверочного листа.</a:t>
            </a:r>
          </a:p>
          <a:p>
            <a:r>
              <a:rPr lang="ru-RU" sz="2800" dirty="0"/>
              <a:t>1. Наименование территориального органа Федеральной службы по надзору в сфере защиты прав потребителей и благополучия человека:</a:t>
            </a:r>
          </a:p>
          <a:p>
            <a:r>
              <a:rPr lang="ru-RU" sz="2800" u="sng" dirty="0"/>
              <a:t>Управление Роспотребнадзора по Челябинской области.</a:t>
            </a:r>
            <a:endParaRPr lang="ru-RU" sz="2800" dirty="0"/>
          </a:p>
          <a:p>
            <a:r>
              <a:rPr lang="ru-RU" sz="2800" dirty="0"/>
              <a:t> </a:t>
            </a:r>
          </a:p>
          <a:p>
            <a:r>
              <a:rPr lang="ru-RU" sz="2800" dirty="0"/>
              <a:t>2. Проверочный лист </a:t>
            </a:r>
            <a:r>
              <a:rPr lang="ru-RU" sz="2800" dirty="0" err="1"/>
              <a:t>утвержден</a:t>
            </a:r>
            <a:r>
              <a:rPr lang="ru-RU" sz="2800" dirty="0"/>
              <a:t> приказом Роспотребнадзора от 18.09.2017 N 860 "Об утверждении форм проверочных листов (списков контрольных вопросов), используемых должностными лицами территориальных органов Федеральной службы по надзору в сфере защиты прав потребителей и благополучия человека при проведении плановых проверок в рамках осуществления федерального государственного санитарно-эпидемиологического надзора".</a:t>
            </a:r>
          </a:p>
          <a:p>
            <a:r>
              <a:rPr lang="ru-RU" sz="2800" dirty="0"/>
              <a:t> </a:t>
            </a:r>
          </a:p>
          <a:p>
            <a:r>
              <a:rPr lang="ru-RU" sz="2800" dirty="0"/>
              <a:t>3. Наименование юридического лица, фамилия, имя, отчество (при наличии) индивидуального предпринимателя:</a:t>
            </a:r>
          </a:p>
          <a:p>
            <a:r>
              <a:rPr lang="ru-RU" sz="2800" u="sng" dirty="0"/>
              <a:t>Открытое акционерное общество «</a:t>
            </a:r>
            <a:r>
              <a:rPr lang="ru-RU" sz="2800" u="sng" dirty="0" err="1"/>
              <a:t>Южуралкондитер</a:t>
            </a:r>
            <a:r>
              <a:rPr lang="ru-RU" sz="2800" u="sng" dirty="0"/>
              <a:t>».</a:t>
            </a:r>
            <a:endParaRPr lang="ru-RU" sz="2800" dirty="0"/>
          </a:p>
          <a:p>
            <a:r>
              <a:rPr lang="ru-RU" sz="2800" dirty="0"/>
              <a:t> </a:t>
            </a:r>
          </a:p>
          <a:p>
            <a:r>
              <a:rPr lang="ru-RU" sz="2800" dirty="0"/>
              <a:t>4. Место проведения плановой проверки с заполнением проверочного листа и (или) указание на используемые юридическим лицом, индивидуальным предпринимателем производственные объекты:</a:t>
            </a:r>
          </a:p>
          <a:p>
            <a:r>
              <a:rPr lang="ru-RU" sz="2800" u="sng" dirty="0"/>
              <a:t>Челябинская область, г. Челябинск, ул. Дарвина,12 (пищеблок ОАО «</a:t>
            </a:r>
            <a:r>
              <a:rPr lang="ru-RU" sz="2800" u="sng" dirty="0" err="1"/>
              <a:t>Южуралкондитер</a:t>
            </a:r>
            <a:r>
              <a:rPr lang="ru-RU" sz="2800" u="sng" dirty="0"/>
              <a:t>»).</a:t>
            </a:r>
            <a:endParaRPr lang="ru-RU" sz="2800" dirty="0"/>
          </a:p>
          <a:p>
            <a:r>
              <a:rPr lang="ru-RU" sz="2800" dirty="0"/>
              <a:t> </a:t>
            </a:r>
          </a:p>
          <a:p>
            <a:r>
              <a:rPr lang="ru-RU" sz="2800" dirty="0"/>
              <a:t>5. Реквизиты распоряжения или приказа руководителя, заместителя руководителя территориального органа Федеральной службы по надзору в сфере защиты прав потребителей и благополучия человека о проведении проверки:</a:t>
            </a:r>
          </a:p>
          <a:p>
            <a:r>
              <a:rPr lang="ru-RU" sz="2800" u="sng" dirty="0"/>
              <a:t>Распоряжения руководителя Управления Роспотребнадзора по Челябинской области от 15.01.2018г. № 37/04 А.И. </a:t>
            </a:r>
            <a:r>
              <a:rPr lang="ru-RU" sz="2800" u="sng" dirty="0" err="1"/>
              <a:t>Семёнова</a:t>
            </a:r>
            <a:r>
              <a:rPr lang="ru-RU" sz="2800" dirty="0"/>
              <a:t>.</a:t>
            </a:r>
          </a:p>
          <a:p>
            <a:r>
              <a:rPr lang="ru-RU" sz="2800" dirty="0"/>
              <a:t>(дата и номер документа, должность, фамилия и инициалы должностного лица, подписавшего документ)</a:t>
            </a:r>
          </a:p>
          <a:p>
            <a:r>
              <a:rPr lang="ru-RU" sz="2800" dirty="0"/>
              <a:t> </a:t>
            </a:r>
          </a:p>
          <a:p>
            <a:r>
              <a:rPr lang="ru-RU" sz="2800" dirty="0"/>
              <a:t>6. </a:t>
            </a:r>
            <a:r>
              <a:rPr lang="ru-RU" sz="2800" dirty="0" err="1"/>
              <a:t>Учетный</a:t>
            </a:r>
            <a:r>
              <a:rPr lang="ru-RU" sz="2800" dirty="0"/>
              <a:t> номер проверки и дата присвоения </a:t>
            </a:r>
            <a:r>
              <a:rPr lang="ru-RU" sz="2800" dirty="0" err="1"/>
              <a:t>учетного</a:t>
            </a:r>
            <a:r>
              <a:rPr lang="ru-RU" sz="2800" dirty="0"/>
              <a:t> номера проверки в едином реестре проверок:</a:t>
            </a:r>
          </a:p>
          <a:p>
            <a:r>
              <a:rPr lang="ru-RU" sz="2800" u="sng" dirty="0"/>
              <a:t>№741800018475 от 23.01.2018.</a:t>
            </a:r>
            <a:endParaRPr lang="ru-RU" sz="2800" dirty="0"/>
          </a:p>
          <a:p>
            <a:r>
              <a:rPr lang="ru-RU" sz="2800" dirty="0"/>
              <a:t> </a:t>
            </a:r>
          </a:p>
          <a:p>
            <a:r>
              <a:rPr lang="ru-RU" sz="2800" dirty="0"/>
              <a:t>7. Должность, фамилия и инициалы должностного лица территориального органа Федеральной службы по надзору в сфере защиты прав потребителей и благополучия человека, проводящего плановую проверку и заполняющего проверочный лист:</a:t>
            </a:r>
          </a:p>
          <a:p>
            <a:r>
              <a:rPr lang="ru-RU" sz="2800" dirty="0"/>
              <a:t> </a:t>
            </a:r>
          </a:p>
          <a:p>
            <a:r>
              <a:rPr lang="ru-RU" sz="2800" u="sng" dirty="0"/>
              <a:t>Ведущий специалист-эксперт ОНГП Ильиных Евгений Сергеевич,</a:t>
            </a:r>
            <a:endParaRPr lang="ru-RU" sz="2800" dirty="0"/>
          </a:p>
          <a:p>
            <a:r>
              <a:rPr lang="ru-RU" sz="2800" u="sng" dirty="0"/>
              <a:t>Специалист-эксперт ОНГП </a:t>
            </a:r>
            <a:r>
              <a:rPr lang="ru-RU" sz="2800" u="sng" dirty="0" err="1"/>
              <a:t>Шилина</a:t>
            </a:r>
            <a:r>
              <a:rPr lang="ru-RU" sz="2800" u="sng" dirty="0"/>
              <a:t> Екатерина Владимировна.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1775" cy="639762"/>
          </a:xfrm>
        </p:spPr>
        <p:txBody>
          <a:bodyPr>
            <a:normAutofit fontScale="32500" lnSpcReduction="20000"/>
          </a:bodyPr>
          <a:lstStyle/>
          <a:p>
            <a:r>
              <a:rPr lang="ru-RU" sz="2800" dirty="0"/>
              <a:t>8. Перечень вопросов, отражающих содержание обязательных требований, ответы на которые однозначно свидетельствуют о соблюдении или несоблюдении юридическим лицом, индивидуальным предпринимателем обязательных требований, составляющих предмет проверки:</a:t>
            </a:r>
          </a:p>
          <a:p>
            <a:endParaRPr lang="ru-RU" dirty="0"/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52274474"/>
              </p:ext>
            </p:extLst>
          </p:nvPr>
        </p:nvGraphicFramePr>
        <p:xfrm>
          <a:off x="4499992" y="2060848"/>
          <a:ext cx="4248473" cy="4651801"/>
        </p:xfrm>
        <a:graphic>
          <a:graphicData uri="http://schemas.openxmlformats.org/drawingml/2006/table">
            <a:tbl>
              <a:tblPr/>
              <a:tblGrid>
                <a:gridCol w="254745"/>
                <a:gridCol w="2055828"/>
                <a:gridCol w="372673"/>
                <a:gridCol w="1565227"/>
              </a:tblGrid>
              <a:tr h="554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Times New Roman CYR"/>
                          <a:ea typeface="Times New Roman"/>
                        </a:rPr>
                        <a:t>N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Вопросы, отражающие содержание обязательных требований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Ответы на вопросы*(1)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Реквизиты нормативных правовых актов, с указанием их структурных единиц, которыми установлены обязательные требования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2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1. Общие требования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 CYR"/>
                          <a:ea typeface="Times New Roman"/>
                        </a:rPr>
                        <a:t>1.1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Представлено ли юридическим лицом или индивидуальным предпринимателем уведомление в органы Роспотребнадзора о начале осуществления предпринимательской деятельности?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 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статья 8 Федерального закона от 26.12.2008 N 294-ФЗ "О защите прав юридических лиц и индивидуальных предпринимателей при осуществлении государственного контроля (надзора) и муниципального контроля"*(2) (далее - Федеральный закон N 294-ФЗ)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2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2. Требования к размещению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995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Times New Roman CYR"/>
                          <a:ea typeface="Times New Roman"/>
                        </a:rPr>
                        <a:t>2.1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Соблюдаются ли в помещениях жилых, общественных зданий и на территории жилой застройки (при размещении предприятия (объекта) общественного питания в пристроенных, встроенно-пристроенных к жилым и общественным зданиям, в нежилых этажах жилых зданий, в общественных зданиях) гигиенические нормативы: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 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пункт 2.2 СП 2.3.6.1079-01 "Санитарно-эпидемиологические требования к организациям общественного питания, изготовлению и оборотоспособности в них пищевых продуктов и продовольственного сырья"*(3) (далее - СП 2.3.6.1079-01); пункт 2 СанПиН 2.1.6.1032-01 "Гигиенические требования к обеспечению качества атмосферного воздуха </a:t>
                      </a:r>
                      <a:r>
                        <a:rPr lang="ru-RU" sz="700" dirty="0" err="1">
                          <a:effectLst/>
                          <a:latin typeface="Times New Roman CYR"/>
                          <a:ea typeface="Times New Roman"/>
                        </a:rPr>
                        <a:t>населенных</a:t>
                      </a: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 мест"*(4);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главы IV, VI СанПиН 2.1.2.2645-10 "Санитарно-эпидемиологические требования к условиям проживания в жилых зданиях и помещениях"*(5) (далее - СанПиН 2.1.2.2645-10)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- уровней шума;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 CYR"/>
                          <a:ea typeface="Times New Roman"/>
                        </a:rPr>
                        <a:t> 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 CYR"/>
                          <a:ea typeface="Times New Roman"/>
                        </a:rPr>
                        <a:t>- инфразвука;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 CYR"/>
                          <a:ea typeface="Times New Roman"/>
                        </a:rPr>
                        <a:t> 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- вибрации;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 CYR"/>
                          <a:ea typeface="Times New Roman"/>
                        </a:rPr>
                        <a:t> 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 CYR"/>
                          <a:ea typeface="Times New Roman"/>
                        </a:rPr>
                        <a:t>- электромагнитных полей;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 CYR"/>
                          <a:ea typeface="Times New Roman"/>
                        </a:rPr>
                        <a:t> 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25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- предельно допустимых концентраций загрязняющих веществ в атмосферном воздухе </a:t>
                      </a:r>
                      <a:r>
                        <a:rPr lang="ru-RU" sz="700" dirty="0" err="1">
                          <a:effectLst/>
                          <a:latin typeface="Times New Roman CYR"/>
                          <a:ea typeface="Times New Roman"/>
                        </a:rPr>
                        <a:t>населенных</a:t>
                      </a: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 мест?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 CYR"/>
                          <a:ea typeface="Times New Roman"/>
                        </a:rPr>
                        <a:t> </a:t>
                      </a:r>
                    </a:p>
                  </a:txBody>
                  <a:tcPr marL="26843" marR="26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22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24136"/>
          </a:xfrm>
        </p:spPr>
        <p:txBody>
          <a:bodyPr>
            <a:normAutofit/>
          </a:bodyPr>
          <a:lstStyle/>
          <a:p>
            <a:pPr lvl="0"/>
            <a:r>
              <a:rPr lang="ru-RU" sz="2200" b="1" dirty="0"/>
              <a:t>О</a:t>
            </a:r>
            <a:r>
              <a:rPr lang="ru-RU" sz="2200" b="1" dirty="0" smtClean="0"/>
              <a:t>бзор </a:t>
            </a:r>
            <a:r>
              <a:rPr lang="ru-RU" sz="2200" b="1" dirty="0"/>
              <a:t>основных типичных нарушений, выявляемых при проведении контрольно-надзорных мероприятий в предприятиях общественного питания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4824536"/>
          </a:xfrm>
        </p:spPr>
        <p:txBody>
          <a:bodyPr>
            <a:normAutofit fontScale="40000" lnSpcReduction="20000"/>
          </a:bodyPr>
          <a:lstStyle/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>
                <a:solidFill>
                  <a:schemeClr val="tx1"/>
                </a:solidFill>
              </a:rPr>
              <a:t>нарушение условий проживания граждан в связи с шумом от работы технологического оборудования и вентиляции, приемом продуктов со стороны двора жилого дома</a:t>
            </a:r>
            <a:r>
              <a:rPr lang="ru-RU" sz="4300" dirty="0" smtClean="0">
                <a:solidFill>
                  <a:schemeClr val="tx1"/>
                </a:solidFill>
              </a:rPr>
              <a:t>;</a:t>
            </a:r>
          </a:p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>
                <a:solidFill>
                  <a:schemeClr val="tx1"/>
                </a:solidFill>
              </a:rPr>
              <a:t>н</a:t>
            </a:r>
            <a:r>
              <a:rPr lang="ru-RU" sz="4300" dirty="0" smtClean="0">
                <a:solidFill>
                  <a:schemeClr val="tx1"/>
                </a:solidFill>
              </a:rPr>
              <a:t>арушение требований к канализации – присоединение к общедомовой</a:t>
            </a:r>
            <a:endParaRPr lang="ru-RU" sz="4300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>
                <a:solidFill>
                  <a:schemeClr val="tx1"/>
                </a:solidFill>
              </a:rPr>
              <a:t>несоблюдение условий хранения и сроков годности пищевых продуктов;</a:t>
            </a:r>
          </a:p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>
                <a:solidFill>
                  <a:schemeClr val="tx1"/>
                </a:solidFill>
              </a:rPr>
              <a:t>отсутствие документов, подтверждающих качество и безопасность продовольственного сырья и пищевых продуктов;</a:t>
            </a:r>
          </a:p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>
                <a:solidFill>
                  <a:schemeClr val="tx1"/>
                </a:solidFill>
              </a:rPr>
              <a:t>нарушение работниками </a:t>
            </a:r>
            <a:r>
              <a:rPr lang="ru-RU" sz="4300" dirty="0" smtClean="0">
                <a:solidFill>
                  <a:schemeClr val="tx1"/>
                </a:solidFill>
              </a:rPr>
              <a:t>предприятий </a:t>
            </a:r>
            <a:r>
              <a:rPr lang="ru-RU" sz="4300" dirty="0">
                <a:solidFill>
                  <a:schemeClr val="tx1"/>
                </a:solidFill>
              </a:rPr>
              <a:t>правил прохождения медицинских осмотров, профессиональной гигиенической подготовки и аттестации;</a:t>
            </a:r>
          </a:p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 smtClean="0">
                <a:solidFill>
                  <a:schemeClr val="tx1"/>
                </a:solidFill>
              </a:rPr>
              <a:t>нарушение </a:t>
            </a:r>
            <a:r>
              <a:rPr lang="ru-RU" sz="4300" dirty="0">
                <a:solidFill>
                  <a:schemeClr val="tx1"/>
                </a:solidFill>
              </a:rPr>
              <a:t>поточности технологических процессов приготовления пищи в предприятиях общественного питания;</a:t>
            </a:r>
          </a:p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>
                <a:solidFill>
                  <a:schemeClr val="tx1"/>
                </a:solidFill>
              </a:rPr>
              <a:t>нарушение требований к проведению дератизационных и дезинсекционных </a:t>
            </a:r>
            <a:r>
              <a:rPr lang="ru-RU" sz="4300" dirty="0" smtClean="0">
                <a:solidFill>
                  <a:schemeClr val="tx1"/>
                </a:solidFill>
              </a:rPr>
              <a:t>работ;</a:t>
            </a:r>
          </a:p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>
                <a:solidFill>
                  <a:schemeClr val="tx1"/>
                </a:solidFill>
              </a:rPr>
              <a:t>н</a:t>
            </a:r>
            <a:r>
              <a:rPr lang="ru-RU" sz="4300" dirty="0" smtClean="0">
                <a:solidFill>
                  <a:schemeClr val="tx1"/>
                </a:solidFill>
              </a:rPr>
              <a:t>есоблюдение требований при обращении с отходами производства</a:t>
            </a:r>
          </a:p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>
                <a:solidFill>
                  <a:schemeClr val="tx1"/>
                </a:solidFill>
              </a:rPr>
              <a:t>о</a:t>
            </a:r>
            <a:r>
              <a:rPr lang="ru-RU" sz="4300" dirty="0" smtClean="0">
                <a:solidFill>
                  <a:schemeClr val="tx1"/>
                </a:solidFill>
              </a:rPr>
              <a:t>тсутствие оформленного меню, прейскуранта; отсутствие сведений об организации, осуществляющей услуги общественного питания (особенно в нестационарных объектах)</a:t>
            </a:r>
          </a:p>
          <a:p>
            <a:pPr marL="457200" lvl="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4300" dirty="0">
                <a:solidFill>
                  <a:schemeClr val="tx1"/>
                </a:solidFill>
              </a:rPr>
              <a:t>н</a:t>
            </a:r>
            <a:r>
              <a:rPr lang="ru-RU" sz="4300" dirty="0" smtClean="0">
                <a:solidFill>
                  <a:schemeClr val="tx1"/>
                </a:solidFill>
              </a:rPr>
              <a:t>е разработаны, не внедрены и не поддерживаются процедуры, основанные на принципах ХАССП</a:t>
            </a:r>
            <a:endParaRPr lang="ru-RU" sz="4300" dirty="0">
              <a:solidFill>
                <a:schemeClr val="tx1"/>
              </a:solidFill>
            </a:endParaRPr>
          </a:p>
          <a:p>
            <a:pPr algn="l"/>
            <a:endParaRPr lang="ru-RU" sz="43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9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1008112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Нормативно-правовое регулирование </a:t>
            </a:r>
            <a:r>
              <a:rPr lang="ru-RU" sz="2200" b="1" dirty="0"/>
              <a:t>по соблюдению </a:t>
            </a:r>
            <a:r>
              <a:rPr lang="ru-RU" sz="2200" b="1" dirty="0" smtClean="0"/>
              <a:t>обязательных требований действующего законодательства:</a:t>
            </a:r>
            <a:endParaRPr lang="ru-RU" sz="2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064896" cy="5472608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ru-RU" sz="2000" u="sng" dirty="0" smtClean="0">
                <a:solidFill>
                  <a:schemeClr val="tx1"/>
                </a:solidFill>
              </a:rPr>
              <a:t>Законодательство в сфере санитарно-эпидемиологического благополучия:</a:t>
            </a:r>
          </a:p>
          <a:p>
            <a:pPr marL="457200" indent="-457200" algn="just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Федеральный закон от 30.03.1999г. №52-ФЗ «О санитарно-эпидемиологическом благополучии населения»</a:t>
            </a:r>
          </a:p>
          <a:p>
            <a:pPr marL="457200" indent="-457200" algn="just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СП 2.3.6.1079-01 «Санитарно-эпидемиологические требования к организациям общественного питания, изготовлению и </a:t>
            </a:r>
            <a:r>
              <a:rPr lang="ru-RU" sz="1800" dirty="0" err="1" smtClean="0">
                <a:solidFill>
                  <a:schemeClr val="tx1"/>
                </a:solidFill>
              </a:rPr>
              <a:t>оборотоспособности</a:t>
            </a:r>
            <a:r>
              <a:rPr lang="ru-RU" sz="1800" dirty="0" smtClean="0">
                <a:solidFill>
                  <a:schemeClr val="tx1"/>
                </a:solidFill>
              </a:rPr>
              <a:t> в них пищевых продуктов и продовольственного сырья»</a:t>
            </a:r>
          </a:p>
          <a:p>
            <a:pPr marL="457200" indent="-457200" algn="just">
              <a:buFontTx/>
              <a:buChar char="-"/>
            </a:pPr>
            <a:r>
              <a:rPr lang="ru-RU" sz="1800" dirty="0" err="1" smtClean="0">
                <a:solidFill>
                  <a:schemeClr val="tx1"/>
                </a:solidFill>
              </a:rPr>
              <a:t>СанПин</a:t>
            </a:r>
            <a:r>
              <a:rPr lang="ru-RU" sz="1800" dirty="0" smtClean="0">
                <a:solidFill>
                  <a:schemeClr val="tx1"/>
                </a:solidFill>
              </a:rPr>
              <a:t> 1.1.1058-01 «Организация и проведение производственного контроля за соблюдением санитарных правил и выполнением санитарно-противоэпидемических (профилактических) мероприятий» </a:t>
            </a:r>
          </a:p>
          <a:p>
            <a:pPr marL="457200" indent="-457200" algn="just">
              <a:buFontTx/>
              <a:buChar char="-"/>
            </a:pPr>
            <a:r>
              <a:rPr lang="ru-RU" sz="1800" dirty="0">
                <a:solidFill>
                  <a:schemeClr val="tx1"/>
                </a:solidFill>
              </a:rPr>
              <a:t>СанПиН 2.1.2.2645-10 Требования к условиям проживания в жилых зданиях и помещениях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2.     </a:t>
            </a:r>
            <a:r>
              <a:rPr lang="ru-RU" sz="2000" u="sng" dirty="0" smtClean="0">
                <a:solidFill>
                  <a:schemeClr val="tx1"/>
                </a:solidFill>
              </a:rPr>
              <a:t>Законодательство в сфере технического регулирования:</a:t>
            </a:r>
          </a:p>
          <a:p>
            <a:pPr marL="457200" indent="-457200" algn="just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Технический регламент Таможенного союза 021/2011 «О безопасности пищевой продукции»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3.     </a:t>
            </a:r>
            <a:r>
              <a:rPr lang="ru-RU" sz="2000" u="sng" dirty="0" smtClean="0">
                <a:solidFill>
                  <a:schemeClr val="tx1"/>
                </a:solidFill>
              </a:rPr>
              <a:t>Законодательство в сфере защиты прав потребителей:</a:t>
            </a:r>
          </a:p>
          <a:p>
            <a:pPr marL="342900" indent="-342900" algn="just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Правила оказания услуг общественного питания (утв. постановлением Правительства РФ от 15.08.1997 N 1036)</a:t>
            </a:r>
          </a:p>
          <a:p>
            <a:pPr marL="342900" indent="-342900" algn="just">
              <a:buAutoNum type="arabicPeriod" startAt="4"/>
            </a:pPr>
            <a:r>
              <a:rPr lang="ru-RU" sz="1900" u="sng" dirty="0" smtClean="0">
                <a:solidFill>
                  <a:schemeClr val="tx1"/>
                </a:solidFill>
              </a:rPr>
              <a:t>Прочие:</a:t>
            </a:r>
            <a:r>
              <a:rPr lang="ru-RU" sz="1900" dirty="0" smtClean="0"/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Федеральный </a:t>
            </a:r>
            <a:r>
              <a:rPr lang="ru-RU" sz="1800" dirty="0">
                <a:solidFill>
                  <a:schemeClr val="tx1"/>
                </a:solidFill>
              </a:rPr>
              <a:t>закон от 23.02.2013 № 15-ФЗ «Об охране здоровья граждан от воздействия окружающего табачного дыма и последствий потребления табака</a:t>
            </a:r>
            <a:r>
              <a:rPr lang="ru-RU" sz="1800" dirty="0" smtClean="0">
                <a:solidFill>
                  <a:schemeClr val="tx1"/>
                </a:solidFill>
              </a:rPr>
              <a:t>»</a:t>
            </a:r>
          </a:p>
          <a:p>
            <a:pPr algn="just"/>
            <a:r>
              <a:rPr lang="en-US" sz="1800" b="1" u="sng" dirty="0">
                <a:solidFill>
                  <a:schemeClr val="tx1"/>
                </a:solidFill>
              </a:rPr>
              <a:t>http://</a:t>
            </a:r>
            <a:r>
              <a:rPr lang="en-US" sz="1800" b="1" u="sng" dirty="0" smtClean="0">
                <a:solidFill>
                  <a:schemeClr val="tx1"/>
                </a:solidFill>
              </a:rPr>
              <a:t>rospotrebnadzor.ru</a:t>
            </a:r>
            <a:r>
              <a:rPr lang="ru-RU" sz="1800" b="1" u="sng" dirty="0" smtClean="0">
                <a:solidFill>
                  <a:schemeClr val="tx1"/>
                </a:solidFill>
              </a:rPr>
              <a:t>/</a:t>
            </a:r>
            <a:r>
              <a:rPr lang="en-US" sz="1800" b="1" u="sng" dirty="0" smtClean="0">
                <a:solidFill>
                  <a:schemeClr val="tx1"/>
                </a:solidFill>
              </a:rPr>
              <a:t>documents</a:t>
            </a:r>
            <a:r>
              <a:rPr lang="en-US" sz="1800" b="1" u="sng" dirty="0">
                <a:solidFill>
                  <a:schemeClr val="tx1"/>
                </a:solidFill>
              </a:rPr>
              <a:t>/</a:t>
            </a:r>
            <a:endParaRPr lang="ru-RU" sz="1800" b="1" u="sng" dirty="0">
              <a:solidFill>
                <a:schemeClr val="tx1"/>
              </a:solidFill>
            </a:endParaRPr>
          </a:p>
          <a:p>
            <a:pPr algn="just"/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endParaRPr lang="ru-RU" sz="18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4848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518" y="260648"/>
            <a:ext cx="8229600" cy="266429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Указ </a:t>
            </a:r>
            <a:r>
              <a:rPr lang="ru-RU" sz="2400" b="1" dirty="0"/>
              <a:t>Президента РФ от 15 марта 2018 г. N 110 "Об Организационном комитете по подготовке </a:t>
            </a:r>
            <a:r>
              <a:rPr lang="ru-RU" sz="2400" b="1" dirty="0" smtClean="0"/>
              <a:t>и обеспечению председательства </a:t>
            </a:r>
            <a:r>
              <a:rPr lang="ru-RU" sz="2400" b="1" dirty="0"/>
              <a:t>Российской Федерации в Шанхайской организации сотрудничества в 2019-2020 годах и в объединении БРИКС в 2020 году"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852936"/>
            <a:ext cx="8147248" cy="3273227"/>
          </a:xfrm>
        </p:spPr>
        <p:txBody>
          <a:bodyPr/>
          <a:lstStyle/>
          <a:p>
            <a:r>
              <a:rPr lang="ru-RU" sz="2200" dirty="0"/>
              <a:t>Определить г. Челябинск местом проведения в 2020 году заседания Совета глав государств - членов Шанхайской организации сотрудничества и встречи глав государств, входящих в объединение </a:t>
            </a:r>
            <a:r>
              <a:rPr lang="ru-RU" sz="2200" dirty="0" smtClean="0"/>
              <a:t>БРИКС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27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899592" y="188641"/>
            <a:ext cx="7772400" cy="864096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Меры Управления Роспотребнадзора</a:t>
            </a:r>
            <a:endParaRPr lang="ru-RU" sz="2200" b="1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39552" y="1052737"/>
            <a:ext cx="8280920" cy="5184575"/>
          </a:xfrm>
        </p:spPr>
        <p:txBody>
          <a:bodyPr>
            <a:normAutofit/>
          </a:bodyPr>
          <a:lstStyle/>
          <a:p>
            <a:r>
              <a:rPr lang="ru-RU" sz="2000" u="sng" dirty="0" smtClean="0">
                <a:solidFill>
                  <a:schemeClr val="tx1"/>
                </a:solidFill>
              </a:rPr>
              <a:t>Профилактического характера: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выдача предостережений о недопустимости нарушения обязательных </a:t>
            </a:r>
            <a:r>
              <a:rPr lang="ru-RU" sz="2000" dirty="0" smtClean="0">
                <a:solidFill>
                  <a:schemeClr val="tx1"/>
                </a:solidFill>
              </a:rPr>
              <a:t>требований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(в </a:t>
            </a:r>
            <a:r>
              <a:rPr lang="ru-RU" sz="2000" dirty="0">
                <a:solidFill>
                  <a:schemeClr val="tx1"/>
                </a:solidFill>
              </a:rPr>
              <a:t>случаях если имеются сведения о признаках нарушений обязательных требований, но отсутствуют подтвержденные данные о причинении вреда и если ранее ЮЛ и ИП не привлекалось к ответственности за нарушение соответствующих требований</a:t>
            </a:r>
            <a:r>
              <a:rPr lang="ru-RU" sz="2000" dirty="0" smtClean="0">
                <a:solidFill>
                  <a:schemeClr val="tx1"/>
                </a:solidFill>
              </a:rPr>
              <a:t>);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u="sng" dirty="0" smtClean="0">
                <a:solidFill>
                  <a:schemeClr val="tx1"/>
                </a:solidFill>
              </a:rPr>
              <a:t>В соответствии с </a:t>
            </a:r>
            <a:r>
              <a:rPr lang="ru-RU" sz="2000" u="sng" smtClean="0">
                <a:solidFill>
                  <a:schemeClr val="tx1"/>
                </a:solidFill>
              </a:rPr>
              <a:t>Федеральными законами </a:t>
            </a:r>
            <a:r>
              <a:rPr lang="ru-RU" sz="2000" u="sng" dirty="0" smtClean="0">
                <a:solidFill>
                  <a:schemeClr val="tx1"/>
                </a:solidFill>
              </a:rPr>
              <a:t>№52-ФЗ, №294-ФЗ, №2300-1 («О защите прав потребителей», №184-ФЗ (О техническом регулировании):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Выдача предписаний об устранении выявленных нарушений</a:t>
            </a: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u="sng" dirty="0" smtClean="0">
                <a:solidFill>
                  <a:schemeClr val="tx1"/>
                </a:solidFill>
              </a:rPr>
              <a:t>Административного воздействия: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КоАП РФ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9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650503"/>
          </a:xfrm>
        </p:spPr>
        <p:txBody>
          <a:bodyPr>
            <a:normAutofit/>
          </a:bodyPr>
          <a:lstStyle/>
          <a:p>
            <a:r>
              <a:rPr lang="ru-RU" altLang="ru-RU" sz="2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Меры административного воздействия</a:t>
            </a:r>
            <a:endParaRPr lang="ru-RU" sz="2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208912" cy="5040560"/>
          </a:xfrm>
        </p:spPr>
        <p:txBody>
          <a:bodyPr>
            <a:normAutofit lnSpcReduction="10000"/>
          </a:bodyPr>
          <a:lstStyle/>
          <a:p>
            <a:r>
              <a:rPr lang="ru-RU" sz="2000" b="1" u="sng" dirty="0">
                <a:solidFill>
                  <a:schemeClr val="tx1"/>
                </a:solidFill>
              </a:rPr>
              <a:t>Статья 6.6 КоАП </a:t>
            </a:r>
            <a:r>
              <a:rPr lang="ru-RU" sz="2000" b="1" u="sng" dirty="0" smtClean="0">
                <a:solidFill>
                  <a:schemeClr val="tx1"/>
                </a:solidFill>
              </a:rPr>
              <a:t>РФ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Нарушение санитарно-эпидемиологических требований к организации питания населения (действующая редакция)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Нарушение санитарно-эпидемиологических требований к организации питания населения в специально оборудованных местах (столовых, ресторанах, кафе, барах и других местах), в том числе при приготовлении пищи и напитков, их хранении и реализации населению, -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влечет наложение административного </a:t>
            </a:r>
            <a:r>
              <a:rPr lang="ru-RU" sz="2000" dirty="0" smtClean="0">
                <a:solidFill>
                  <a:schemeClr val="tx1"/>
                </a:solidFill>
              </a:rPr>
              <a:t>штрафа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на </a:t>
            </a:r>
            <a:r>
              <a:rPr lang="ru-RU" sz="2000" dirty="0">
                <a:solidFill>
                  <a:schemeClr val="tx1"/>
                </a:solidFill>
              </a:rPr>
              <a:t>граждан в размере от </a:t>
            </a:r>
            <a:r>
              <a:rPr lang="ru-RU" sz="2000" dirty="0" smtClean="0">
                <a:solidFill>
                  <a:schemeClr val="tx1"/>
                </a:solidFill>
              </a:rPr>
              <a:t>1000 до 1500 руб.;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на </a:t>
            </a:r>
            <a:r>
              <a:rPr lang="ru-RU" sz="2000" dirty="0">
                <a:solidFill>
                  <a:schemeClr val="tx1"/>
                </a:solidFill>
              </a:rPr>
              <a:t>должностных лиц </a:t>
            </a:r>
            <a:r>
              <a:rPr lang="ru-RU" sz="2000" dirty="0" smtClean="0">
                <a:solidFill>
                  <a:schemeClr val="tx1"/>
                </a:solidFill>
              </a:rPr>
              <a:t>– 5000-10000 руб.;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на </a:t>
            </a:r>
            <a:r>
              <a:rPr lang="ru-RU" sz="2000" dirty="0">
                <a:solidFill>
                  <a:schemeClr val="tx1"/>
                </a:solidFill>
              </a:rPr>
              <a:t>лиц, осуществляющих предпринимательскую деятельность без образования юридического лица, - </a:t>
            </a:r>
            <a:r>
              <a:rPr lang="ru-RU" sz="2000" dirty="0" smtClean="0">
                <a:solidFill>
                  <a:schemeClr val="tx1"/>
                </a:solidFill>
              </a:rPr>
              <a:t>5000-10000 руб. или </a:t>
            </a:r>
            <a:r>
              <a:rPr lang="ru-RU" sz="2000" dirty="0">
                <a:solidFill>
                  <a:schemeClr val="tx1"/>
                </a:solidFill>
              </a:rPr>
              <a:t>административное приостановление деятельности на срок до девяноста суток;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на </a:t>
            </a:r>
            <a:r>
              <a:rPr lang="ru-RU" sz="2000" dirty="0">
                <a:solidFill>
                  <a:schemeClr val="tx1"/>
                </a:solidFill>
              </a:rPr>
              <a:t>юридических лиц </a:t>
            </a:r>
            <a:r>
              <a:rPr lang="ru-RU" sz="2000" dirty="0" smtClean="0">
                <a:solidFill>
                  <a:schemeClr val="tx1"/>
                </a:solidFill>
              </a:rPr>
              <a:t>– 30000-50000 рублю </a:t>
            </a:r>
            <a:r>
              <a:rPr lang="ru-RU" sz="2000" dirty="0">
                <a:solidFill>
                  <a:schemeClr val="tx1"/>
                </a:solidFill>
              </a:rPr>
              <a:t>или административное приостановление деятельности на срок до девяноста суток.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28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Меры административного </a:t>
            </a:r>
            <a:r>
              <a:rPr lang="ru-RU" altLang="ru-RU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воздействия: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u="sng" dirty="0" smtClean="0"/>
              <a:t>Статья 14.5. ч. 1</a:t>
            </a:r>
            <a:r>
              <a:rPr lang="ru-RU" b="1" u="sng" dirty="0"/>
              <a:t>. </a:t>
            </a:r>
            <a:endParaRPr lang="ru-RU" b="1" u="sng" dirty="0" smtClean="0"/>
          </a:p>
          <a:p>
            <a:r>
              <a:rPr lang="ru-RU" dirty="0" smtClean="0"/>
              <a:t>Продажа </a:t>
            </a:r>
            <a:r>
              <a:rPr lang="ru-RU" dirty="0"/>
              <a:t>товаров, выполнение работ либо оказание услуг организацией, а равно гражданином, зарегистрированным в качестве индивидуального предпринимателя, при отсутствии установленной информации об изготовителе (исполнителе, продавце) либо иной информации, обязательность предоставления которой </a:t>
            </a:r>
            <a:r>
              <a:rPr lang="ru-RU" dirty="0" smtClean="0"/>
              <a:t>предусмотрена законодательством Российской Федерации</a:t>
            </a:r>
            <a:endParaRPr lang="ru-RU" dirty="0">
              <a:hlinkClick r:id="rId2"/>
            </a:endParaRPr>
          </a:p>
          <a:p>
            <a:r>
              <a:rPr lang="ru-RU" dirty="0"/>
              <a:t>влечет предупреждение или наложение административного </a:t>
            </a:r>
            <a:r>
              <a:rPr lang="ru-RU" dirty="0" smtClean="0"/>
              <a:t>штрафа:</a:t>
            </a:r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граждан </a:t>
            </a:r>
            <a:r>
              <a:rPr lang="ru-RU" dirty="0" smtClean="0"/>
              <a:t>– 1500 -2000 руб.; </a:t>
            </a:r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должностных лиц </a:t>
            </a:r>
            <a:r>
              <a:rPr lang="ru-RU" dirty="0" smtClean="0"/>
              <a:t>– 3000-4000 руб.;</a:t>
            </a:r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юридических лиц </a:t>
            </a:r>
            <a:r>
              <a:rPr lang="ru-RU" dirty="0" smtClean="0"/>
              <a:t>– </a:t>
            </a:r>
            <a:r>
              <a:rPr lang="ru-RU" smtClean="0"/>
              <a:t>30000-40000 руб.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610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63563"/>
          </a:xfrm>
        </p:spPr>
        <p:txBody>
          <a:bodyPr>
            <a:normAutofit/>
          </a:bodyPr>
          <a:lstStyle/>
          <a:p>
            <a:r>
              <a:rPr lang="ru-RU" altLang="ru-RU" sz="2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Меры административного воздействия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2000" b="1" u="sng" dirty="0"/>
              <a:t>Статья 14.43 </a:t>
            </a:r>
            <a:r>
              <a:rPr lang="ru-RU" altLang="ru-RU" sz="2000" b="1" u="sng" dirty="0" smtClean="0"/>
              <a:t>КоАП РФ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u="sng" dirty="0" smtClean="0"/>
              <a:t>Часть </a:t>
            </a:r>
            <a:r>
              <a:rPr lang="ru-RU" altLang="ru-RU" sz="2000" u="sng" dirty="0"/>
              <a:t>1</a:t>
            </a:r>
            <a:r>
              <a:rPr lang="ru-RU" altLang="ru-RU" sz="2000" dirty="0"/>
              <a:t> – нарушение изготовителем, исполнителем, продавцом требований технических регламентов……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dirty="0" err="1"/>
              <a:t>Влечет</a:t>
            </a:r>
            <a:r>
              <a:rPr lang="ru-RU" altLang="ru-RU" sz="2000" dirty="0"/>
              <a:t> наложение административного штрафа:</a:t>
            </a:r>
          </a:p>
          <a:p>
            <a:pPr>
              <a:lnSpc>
                <a:spcPct val="80000"/>
              </a:lnSpc>
            </a:pPr>
            <a:r>
              <a:rPr lang="ru-RU" altLang="ru-RU" sz="2000" dirty="0"/>
              <a:t>на граждан в размере от 1000 до 2000 рублей;</a:t>
            </a:r>
          </a:p>
          <a:p>
            <a:pPr>
              <a:lnSpc>
                <a:spcPct val="80000"/>
              </a:lnSpc>
            </a:pPr>
            <a:r>
              <a:rPr lang="ru-RU" altLang="ru-RU" sz="2000" dirty="0"/>
              <a:t>на должностных лиц – от 10000 до 20000 рублей;</a:t>
            </a:r>
          </a:p>
          <a:p>
            <a:pPr>
              <a:lnSpc>
                <a:spcPct val="80000"/>
              </a:lnSpc>
            </a:pPr>
            <a:r>
              <a:rPr lang="ru-RU" altLang="ru-RU" sz="2000" dirty="0"/>
              <a:t>на юридических лиц – от 100000 до 200000 рублей.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u="sng" dirty="0"/>
              <a:t>Часть 2</a:t>
            </a:r>
            <a:r>
              <a:rPr lang="ru-RU" altLang="ru-RU" sz="2000" dirty="0"/>
              <a:t> – действия, предусмотренные частью 1 настоящей статьи, </a:t>
            </a:r>
            <a:r>
              <a:rPr lang="ru-RU" altLang="ru-RU" sz="2000" dirty="0" err="1"/>
              <a:t>повлекшие</a:t>
            </a:r>
            <a:r>
              <a:rPr lang="ru-RU" altLang="ru-RU" sz="2000" dirty="0"/>
              <a:t> причинения вреда жизни или здоровью граждан…….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dirty="0" err="1"/>
              <a:t>Влечет</a:t>
            </a:r>
            <a:r>
              <a:rPr lang="ru-RU" altLang="ru-RU" sz="2000" dirty="0"/>
              <a:t> наложение административного штрафа:</a:t>
            </a:r>
          </a:p>
          <a:p>
            <a:pPr>
              <a:lnSpc>
                <a:spcPct val="80000"/>
              </a:lnSpc>
            </a:pPr>
            <a:r>
              <a:rPr lang="ru-RU" altLang="ru-RU" sz="2000" dirty="0"/>
              <a:t>на граждан в размере от 2000 до 4000 рублей;</a:t>
            </a:r>
          </a:p>
          <a:p>
            <a:pPr>
              <a:lnSpc>
                <a:spcPct val="80000"/>
              </a:lnSpc>
            </a:pPr>
            <a:r>
              <a:rPr lang="ru-RU" altLang="ru-RU" sz="2000" dirty="0"/>
              <a:t>на должностных лиц – от 20000 до 30000 рублей;</a:t>
            </a:r>
          </a:p>
          <a:p>
            <a:pPr>
              <a:lnSpc>
                <a:spcPct val="80000"/>
              </a:lnSpc>
            </a:pPr>
            <a:r>
              <a:rPr lang="ru-RU" altLang="ru-RU" sz="2000" dirty="0"/>
              <a:t>на юридических лиц – от 300000 до 600000 рублей.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u="sng" dirty="0"/>
              <a:t>Часть 3</a:t>
            </a:r>
            <a:r>
              <a:rPr lang="ru-RU" altLang="ru-RU" sz="2000" dirty="0"/>
              <a:t> – повторное совершение административного правонарушения, предусмотренного частью 2 настоящей статьи.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dirty="0" err="1"/>
              <a:t>Влечет</a:t>
            </a:r>
            <a:r>
              <a:rPr lang="ru-RU" altLang="ru-RU" sz="2000" dirty="0"/>
              <a:t> наложение административного штрафа:</a:t>
            </a:r>
          </a:p>
          <a:p>
            <a:pPr>
              <a:lnSpc>
                <a:spcPct val="80000"/>
              </a:lnSpc>
            </a:pPr>
            <a:r>
              <a:rPr lang="ru-RU" altLang="ru-RU" sz="2000" dirty="0"/>
              <a:t>на граждан в размере от 4000 до 5000 рублей;</a:t>
            </a:r>
          </a:p>
          <a:p>
            <a:pPr>
              <a:lnSpc>
                <a:spcPct val="80000"/>
              </a:lnSpc>
            </a:pPr>
            <a:r>
              <a:rPr lang="ru-RU" altLang="ru-RU" sz="2000" dirty="0"/>
              <a:t>на должностных лиц – от 30000 до 40000 рублей;</a:t>
            </a:r>
          </a:p>
          <a:p>
            <a:pPr>
              <a:lnSpc>
                <a:spcPct val="80000"/>
              </a:lnSpc>
            </a:pPr>
            <a:r>
              <a:rPr lang="ru-RU" altLang="ru-RU" sz="2000" dirty="0"/>
              <a:t>на юридических лиц – от 700000 до 1000000 рублей. </a:t>
            </a:r>
          </a:p>
        </p:txBody>
      </p:sp>
    </p:spTree>
    <p:extLst>
      <p:ext uri="{BB962C8B-B14F-4D97-AF65-F5344CB8AC3E}">
        <p14:creationId xmlns:p14="http://schemas.microsoft.com/office/powerpoint/2010/main" val="199986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44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4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Основные требования в области санитарно-эпидемиологического благополучия населения:</a:t>
            </a:r>
            <a:endParaRPr lang="ru-RU" sz="2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7"/>
            <a:ext cx="8352928" cy="5805263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ru-RU" sz="1800" dirty="0" smtClean="0">
                <a:solidFill>
                  <a:schemeClr val="tx1"/>
                </a:solidFill>
              </a:rPr>
              <a:t>- статья 17 ФЗ №52-ФЗ «Санитарно-эпидемиологические требования к организации питания населения»</a:t>
            </a:r>
          </a:p>
          <a:p>
            <a:pPr algn="just" fontAlgn="base"/>
            <a:r>
              <a:rPr lang="ru-RU" sz="1800" dirty="0" smtClean="0">
                <a:solidFill>
                  <a:schemeClr val="tx1"/>
                </a:solidFill>
              </a:rPr>
              <a:t>При организации питания населения в специально оборудованных местах (столовых, ресторанах, кафе, барах и других), в том числе при приготовлении пищи и напитков, их хранении и реализации населению, для предотвращения возникновения и распространения инфекционных заболеваний и массовых неинфекционных заболеваний (отравлений) должны выполняться санитарно-эпидемиологические требования</a:t>
            </a:r>
          </a:p>
          <a:p>
            <a:pPr algn="just" fontAlgn="base"/>
            <a:endParaRPr lang="ru-RU" sz="1800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СП 2.3.6.1079-01 и СанПиН 2.1.2.2645-10 содержит требования к размещению предприятий общественного питания</a:t>
            </a:r>
          </a:p>
          <a:p>
            <a:pPr algn="just" fontAlgn="base"/>
            <a:endParaRPr lang="ru-RU" sz="1800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СП 2.3.6.1079-01 содержит требования к водоснабжению и канализации, к условиям работы в производственных помещениях, к устройству и содержанию помещений, к оборудованию, инвентарю и таре, к транспортировке, приему и хранению сырья, пищевых продуктов, к обработке сырья и производству продукции, к раздаче блюд и отпуску полуфабрикатов и кулинарных изделий, к мероприятиям по борьбе с грызунами и насекомыми, к личной гигиене персонала, к временным организациям быстрого обслуживания</a:t>
            </a:r>
          </a:p>
          <a:p>
            <a:pPr algn="just" fontAlgn="base"/>
            <a:endParaRPr lang="ru-RU" sz="18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ru-RU" sz="1800" dirty="0" smtClean="0">
                <a:solidFill>
                  <a:schemeClr val="tx1"/>
                </a:solidFill>
              </a:rPr>
              <a:t>- СП 2.3.6.1079-01 и СанПиН 1.1.1058-01 – требования к организации производственного контроля</a:t>
            </a:r>
            <a:endParaRPr lang="ru-RU" sz="1800" dirty="0" smtClean="0"/>
          </a:p>
          <a:p>
            <a:pPr algn="just" fontAlgn="base"/>
            <a:endParaRPr lang="ru-RU" sz="1700" dirty="0">
              <a:solidFill>
                <a:schemeClr val="tx1"/>
              </a:solidFill>
            </a:endParaRPr>
          </a:p>
          <a:p>
            <a:pPr algn="just" fontAlgn="base"/>
            <a:endParaRPr lang="ru-RU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16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92088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Основные требования в сфере технического регулирования:</a:t>
            </a:r>
            <a:endParaRPr lang="ru-RU" sz="2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80920" cy="55446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altLang="ru-RU" sz="1800" u="sng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Технический регламент</a:t>
            </a:r>
            <a:r>
              <a:rPr lang="ru-RU" altLang="ru-RU" sz="1800" dirty="0">
                <a:solidFill>
                  <a:schemeClr val="tx1"/>
                </a:solidFill>
              </a:rPr>
              <a:t> – документ, устанавливающий единые требования к продукции и связанные с ней требования к процессам производства, эксплуатации, хранения, перевозки, реализации, утилизации, а также устанавливающий правила идентификации продукции, формы, схемы и процедуры оценки (подтверждения) ее </a:t>
            </a:r>
            <a:r>
              <a:rPr lang="ru-RU" altLang="ru-RU" sz="1800" dirty="0" smtClean="0">
                <a:solidFill>
                  <a:schemeClr val="tx1"/>
                </a:solidFill>
              </a:rPr>
              <a:t>соответствия</a:t>
            </a:r>
          </a:p>
          <a:p>
            <a:pPr algn="just"/>
            <a:endParaRPr lang="ru-RU" altLang="ru-RU" sz="1800" dirty="0" smtClean="0">
              <a:solidFill>
                <a:schemeClr val="tx1"/>
              </a:solidFill>
            </a:endParaRP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Технический </a:t>
            </a:r>
            <a:r>
              <a:rPr lang="ru-RU" sz="1800" dirty="0">
                <a:solidFill>
                  <a:schemeClr val="tx1"/>
                </a:solidFill>
              </a:rPr>
              <a:t>регламент Таможенного союза ТР ТС 021/2011 «О безопасности пищевой продукции»</a:t>
            </a:r>
          </a:p>
          <a:p>
            <a:pPr lvl="0" algn="l"/>
            <a:r>
              <a:rPr lang="ru-RU" sz="1800" dirty="0">
                <a:solidFill>
                  <a:schemeClr val="tx1"/>
                </a:solidFill>
              </a:rPr>
              <a:t>Технический регламент Таможенного союза ТР ТС 022/2011 «Пищевая продукция в части ее маркировки»</a:t>
            </a:r>
          </a:p>
          <a:p>
            <a:pPr lvl="0" algn="l"/>
            <a:r>
              <a:rPr lang="ru-RU" sz="1800" dirty="0">
                <a:solidFill>
                  <a:schemeClr val="tx1"/>
                </a:solidFill>
              </a:rPr>
              <a:t>Технический регламент Таможенного союза ТР ТС 023/2011 «Технический регламент на соковую продукцию из фруктов и овощей»</a:t>
            </a:r>
          </a:p>
          <a:p>
            <a:pPr lvl="0" algn="l"/>
            <a:r>
              <a:rPr lang="ru-RU" sz="1800" dirty="0">
                <a:solidFill>
                  <a:schemeClr val="tx1"/>
                </a:solidFill>
              </a:rPr>
              <a:t>Технический регламент Таможенного союза ТР ТС 024/2011 «Технический регламент на масложировую продукцию»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</a:rPr>
              <a:t>Технический </a:t>
            </a:r>
            <a:r>
              <a:rPr lang="ru-RU" sz="1800" dirty="0">
                <a:solidFill>
                  <a:schemeClr val="tx1"/>
                </a:solidFill>
              </a:rPr>
              <a:t>регламент Таможенного союза ТР ТС 033/2013 «О безопасности молока и молочной продукции»</a:t>
            </a:r>
          </a:p>
          <a:p>
            <a:pPr lvl="0" algn="l"/>
            <a:r>
              <a:rPr lang="ru-RU" sz="1800" dirty="0">
                <a:solidFill>
                  <a:schemeClr val="tx1"/>
                </a:solidFill>
              </a:rPr>
              <a:t>Технические регламент Таможенного союза ТР ТС 034/2013 «О безопасности  мяса и мясной продукции»</a:t>
            </a:r>
          </a:p>
          <a:p>
            <a:pPr lvl="0" algn="l"/>
            <a:r>
              <a:rPr lang="ru-RU" sz="1800" dirty="0">
                <a:solidFill>
                  <a:schemeClr val="tx1"/>
                </a:solidFill>
              </a:rPr>
              <a:t>Технический регламент Евразийского экономического союза ТР ЕАЭС 040/2017 «О безопасности рыбы и рыбной продукции»  </a:t>
            </a:r>
          </a:p>
          <a:p>
            <a:pPr algn="just"/>
            <a:endParaRPr lang="ru-RU" altLang="ru-RU" sz="1800" dirty="0">
              <a:solidFill>
                <a:schemeClr val="tx1"/>
              </a:solidFill>
            </a:endParaRPr>
          </a:p>
          <a:p>
            <a:pPr algn="just"/>
            <a:endParaRPr lang="ru-RU" alt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8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ru-RU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Технический регламент Таможенного союза </a:t>
            </a:r>
            <a:br>
              <a:rPr lang="ru-RU" altLang="ru-RU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«О безопасности пищевой продукции» ТР ТС 021/2011: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556792"/>
            <a:ext cx="8604448" cy="4569371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800" dirty="0"/>
              <a:t>с 01.07.2013г. – ТР вступил в силу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800" dirty="0"/>
              <a:t>с 15.02.2015г. – закончился переходный период, вступили в силу все положения</a:t>
            </a:r>
          </a:p>
          <a:p>
            <a:pPr>
              <a:lnSpc>
                <a:spcPct val="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800" dirty="0"/>
              <a:t>регламента, в том числе </a:t>
            </a:r>
            <a:r>
              <a:rPr lang="ru-RU" altLang="ru-RU" sz="1800" b="1" u="sng" dirty="0">
                <a:solidFill>
                  <a:schemeClr val="accent2"/>
                </a:solidFill>
              </a:rPr>
              <a:t>п.2 ст.10:</a:t>
            </a:r>
            <a:r>
              <a:rPr lang="ru-RU" altLang="ru-RU" b="1" u="sng" dirty="0">
                <a:solidFill>
                  <a:schemeClr val="accent2"/>
                </a:solidFill>
              </a:rPr>
              <a:t> 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ru-RU" altLang="ru-RU" sz="2800" dirty="0"/>
              <a:t>	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ru-RU" altLang="ru-RU" sz="4000" dirty="0"/>
              <a:t>	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" y="2667000"/>
            <a:ext cx="8610600" cy="35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None/>
            </a:pPr>
            <a:r>
              <a:rPr lang="ru-RU" altLang="ru-RU" sz="4000" dirty="0"/>
              <a:t>	</a:t>
            </a:r>
            <a:r>
              <a:rPr lang="ru-RU" altLang="ru-RU" sz="2400" dirty="0"/>
              <a:t>«При осуществлении процессов производства (изготовления) пищевой продукции, связанных с требованиями безопасности такой продукции, изготовитель должен </a:t>
            </a:r>
            <a:r>
              <a:rPr lang="ru-RU" altLang="ru-RU" sz="2400" b="1" u="sng" dirty="0"/>
              <a:t>разработать, внедрить и поддерживать процедуры</a:t>
            </a:r>
            <a:r>
              <a:rPr lang="ru-RU" altLang="ru-RU" sz="2400" dirty="0"/>
              <a:t>, </a:t>
            </a:r>
            <a:r>
              <a:rPr lang="ru-RU" altLang="ru-RU" sz="2400" b="1" u="sng" dirty="0"/>
              <a:t>основанные на принципах ХАССП</a:t>
            </a:r>
            <a:r>
              <a:rPr lang="ru-RU" altLang="ru-RU" sz="2400" dirty="0"/>
              <a:t> (в английской транскрипции НАССР - </a:t>
            </a:r>
            <a:r>
              <a:rPr lang="ru-RU" altLang="ru-RU" sz="2400" dirty="0" err="1"/>
              <a:t>Hazard</a:t>
            </a:r>
            <a:r>
              <a:rPr lang="ru-RU" altLang="ru-RU" sz="2400" dirty="0"/>
              <a:t> </a:t>
            </a:r>
            <a:r>
              <a:rPr lang="ru-RU" altLang="ru-RU" sz="2400" dirty="0" err="1"/>
              <a:t>Analysis</a:t>
            </a:r>
            <a:r>
              <a:rPr lang="ru-RU" altLang="ru-RU" sz="2400" dirty="0"/>
              <a:t> </a:t>
            </a:r>
            <a:r>
              <a:rPr lang="ru-RU" altLang="ru-RU" sz="2400" dirty="0" err="1"/>
              <a:t>and</a:t>
            </a:r>
            <a:r>
              <a:rPr lang="ru-RU" altLang="ru-RU" sz="2400" dirty="0"/>
              <a:t> </a:t>
            </a:r>
            <a:r>
              <a:rPr lang="ru-RU" altLang="ru-RU" sz="2400" dirty="0" err="1"/>
              <a:t>Critical</a:t>
            </a:r>
            <a:r>
              <a:rPr lang="ru-RU" altLang="ru-RU" sz="2400" dirty="0"/>
              <a:t> </a:t>
            </a:r>
            <a:r>
              <a:rPr lang="ru-RU" altLang="ru-RU" sz="2400" dirty="0" err="1"/>
              <a:t>Control</a:t>
            </a:r>
            <a:r>
              <a:rPr lang="ru-RU" altLang="ru-RU" sz="2400" dirty="0"/>
              <a:t> </a:t>
            </a:r>
            <a:r>
              <a:rPr lang="ru-RU" altLang="ru-RU" sz="2400" dirty="0" err="1"/>
              <a:t>Points</a:t>
            </a:r>
            <a:r>
              <a:rPr lang="ru-RU" altLang="ru-RU" sz="2400" dirty="0"/>
              <a:t>)…»</a:t>
            </a:r>
          </a:p>
        </p:txBody>
      </p:sp>
    </p:spTree>
    <p:extLst>
      <p:ext uri="{BB962C8B-B14F-4D97-AF65-F5344CB8AC3E}">
        <p14:creationId xmlns:p14="http://schemas.microsoft.com/office/powerpoint/2010/main" val="188815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20688"/>
            <a:ext cx="7772400" cy="2232248"/>
          </a:xfrm>
        </p:spPr>
        <p:txBody>
          <a:bodyPr>
            <a:normAutofit/>
          </a:bodyPr>
          <a:lstStyle/>
          <a:p>
            <a:r>
              <a:rPr lang="ru-RU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Система ХАССП (</a:t>
            </a:r>
            <a:r>
              <a:rPr lang="en-US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HACCP- </a:t>
            </a:r>
            <a:r>
              <a:rPr lang="ru-RU" altLang="ru-RU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Hazard</a:t>
            </a:r>
            <a:r>
              <a:rPr lang="ru-RU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altLang="ru-RU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Analysis</a:t>
            </a:r>
            <a:r>
              <a:rPr lang="ru-RU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altLang="ru-RU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and</a:t>
            </a:r>
            <a:r>
              <a:rPr lang="ru-RU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altLang="ru-RU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Critical</a:t>
            </a:r>
            <a:r>
              <a:rPr lang="ru-RU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altLang="ru-RU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Control</a:t>
            </a:r>
            <a:r>
              <a:rPr lang="ru-RU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altLang="ru-RU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Points</a:t>
            </a:r>
            <a:r>
              <a:rPr lang="en-US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r>
              <a:rPr lang="ru-RU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ru-RU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altLang="ru-RU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 переводе: Анализ рисков и критические контрольные точки</a:t>
            </a:r>
            <a:endParaRPr lang="ru-RU" altLang="ru-RU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501008"/>
            <a:ext cx="7628384" cy="2137792"/>
          </a:xfrm>
        </p:spPr>
        <p:txBody>
          <a:bodyPr/>
          <a:lstStyle/>
          <a:p>
            <a:r>
              <a:rPr lang="ru-RU" alt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ГОСТ </a:t>
            </a:r>
            <a:r>
              <a:rPr lang="ru-RU" alt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 51705.1-2001 </a:t>
            </a:r>
            <a:endParaRPr lang="ru-RU" alt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ru-RU" alt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</a:t>
            </a:r>
            <a:r>
              <a:rPr lang="ru-RU" alt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Управление качеством пищевых продуктов на основе принципов ХАССП. Основные требования»</a:t>
            </a:r>
            <a:r>
              <a:rPr lang="ru-RU" altLang="ru-RU" sz="2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071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ru-RU" altLang="ru-RU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Принципы ХАССП</a:t>
            </a:r>
            <a:endParaRPr lang="ru-RU" altLang="ru-RU" sz="2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12838"/>
            <a:ext cx="8229600" cy="5211762"/>
          </a:xfrm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altLang="ru-RU" sz="2200" dirty="0"/>
              <a:t>Проведение анализа опасных </a:t>
            </a:r>
            <a:r>
              <a:rPr lang="ru-RU" altLang="ru-RU" sz="2200" dirty="0" smtClean="0"/>
              <a:t>факторов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ru-RU" altLang="ru-RU" sz="22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altLang="ru-RU" sz="2200" dirty="0"/>
              <a:t>Определение критических контрольных точек (ККТ</a:t>
            </a:r>
            <a:r>
              <a:rPr lang="ru-RU" altLang="ru-RU" sz="2200" dirty="0" smtClean="0"/>
              <a:t>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ru-RU" altLang="ru-RU" sz="22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altLang="ru-RU" sz="2200" dirty="0"/>
              <a:t>Установление критических пределов (параметров</a:t>
            </a:r>
            <a:r>
              <a:rPr lang="ru-RU" altLang="ru-RU" sz="2200" dirty="0" smtClean="0"/>
              <a:t>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ru-RU" altLang="ru-RU" sz="22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altLang="ru-RU" sz="2200" dirty="0"/>
              <a:t>Разработка системы мониторинга </a:t>
            </a:r>
            <a:r>
              <a:rPr lang="ru-RU" altLang="ru-RU" sz="2200" dirty="0" smtClean="0"/>
              <a:t>ККТ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ru-RU" altLang="ru-RU" sz="22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altLang="ru-RU" sz="2200" dirty="0"/>
              <a:t>Разработка корректирующих </a:t>
            </a:r>
            <a:r>
              <a:rPr lang="ru-RU" altLang="ru-RU" sz="2200" dirty="0" smtClean="0"/>
              <a:t>действий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ru-RU" altLang="ru-RU" sz="22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altLang="ru-RU" sz="2200" dirty="0"/>
              <a:t>Разработка процедуры проверки для обеспечения эффективности функционирования системы </a:t>
            </a:r>
            <a:r>
              <a:rPr lang="ru-RU" altLang="ru-RU" sz="2200" dirty="0" smtClean="0"/>
              <a:t>ХАССП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endParaRPr lang="ru-RU" altLang="ru-RU" sz="2200" dirty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ru-RU" altLang="ru-RU" sz="2200" dirty="0"/>
              <a:t>Документирование всех процедур и ведение </a:t>
            </a:r>
            <a:r>
              <a:rPr lang="ru-RU" altLang="ru-RU" sz="2200" dirty="0" err="1"/>
              <a:t>учетных</a:t>
            </a:r>
            <a:r>
              <a:rPr lang="ru-RU" altLang="ru-RU" sz="2200" dirty="0"/>
              <a:t> записей в рамках принципов </a:t>
            </a:r>
            <a:r>
              <a:rPr lang="ru-RU" altLang="ru-RU" sz="2200" dirty="0" smtClean="0"/>
              <a:t>ХАССП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313862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30" name="Object 1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17575303"/>
              </p:ext>
            </p:extLst>
          </p:nvPr>
        </p:nvGraphicFramePr>
        <p:xfrm>
          <a:off x="4572000" y="1068057"/>
          <a:ext cx="4028310" cy="561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Документ" r:id="rId3" imgW="6631844" imgH="9250149" progId="Word.Document.8">
                  <p:embed/>
                </p:oleObj>
              </mc:Choice>
              <mc:Fallback>
                <p:oleObj name="Документ" r:id="rId3" imgW="6631844" imgH="92501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068057"/>
                        <a:ext cx="4028310" cy="561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alt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Основополагающие документы подтверждающие разработку процедур, основанных на принципах ХАССП</a:t>
            </a:r>
          </a:p>
        </p:txBody>
      </p:sp>
      <p:sp>
        <p:nvSpPr>
          <p:cNvPr id="26634" name="Rectangle 5"/>
          <p:cNvSpPr>
            <a:spLocks noChangeArrowheads="1"/>
          </p:cNvSpPr>
          <p:nvPr/>
        </p:nvSpPr>
        <p:spPr bwMode="auto">
          <a:xfrm>
            <a:off x="609600" y="1524000"/>
            <a:ext cx="3810000" cy="4951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95300" indent="-4953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63588" indent="-4191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ru-RU" altLang="ru-RU" sz="1200" dirty="0"/>
              <a:t>ПРИКАЗ______ от</a:t>
            </a:r>
          </a:p>
          <a:p>
            <a:pPr algn="ctr">
              <a:buFont typeface="Wingdings" pitchFamily="2" charset="2"/>
              <a:buNone/>
            </a:pPr>
            <a:endParaRPr lang="ru-RU" altLang="ru-RU" sz="1200" dirty="0"/>
          </a:p>
          <a:p>
            <a:pPr>
              <a:buFont typeface="Wingdings" pitchFamily="2" charset="2"/>
              <a:buNone/>
            </a:pPr>
            <a:r>
              <a:rPr lang="ru-RU" altLang="ru-RU" sz="800" dirty="0"/>
              <a:t>О назначении состава группы безопасности пищевой </a:t>
            </a:r>
          </a:p>
          <a:p>
            <a:pPr>
              <a:buFont typeface="Wingdings" pitchFamily="2" charset="2"/>
              <a:buNone/>
            </a:pPr>
            <a:r>
              <a:rPr lang="ru-RU" altLang="ru-RU" sz="800" dirty="0"/>
              <a:t>продукции</a:t>
            </a:r>
          </a:p>
          <a:p>
            <a:pPr>
              <a:buFont typeface="Wingdings" pitchFamily="2" charset="2"/>
              <a:buNone/>
            </a:pPr>
            <a:endParaRPr lang="ru-RU" altLang="ru-RU" sz="800" dirty="0"/>
          </a:p>
          <a:p>
            <a:pPr>
              <a:buFont typeface="Wingdings" pitchFamily="2" charset="2"/>
              <a:buNone/>
            </a:pPr>
            <a:r>
              <a:rPr lang="ru-RU" altLang="ru-RU" sz="800" dirty="0"/>
              <a:t>	Для обеспечения требования ГОСТ Р ИСО 22000-2007 «Системы </a:t>
            </a:r>
          </a:p>
          <a:p>
            <a:pPr>
              <a:buFont typeface="Wingdings" pitchFamily="2" charset="2"/>
              <a:buNone/>
            </a:pPr>
            <a:r>
              <a:rPr lang="ru-RU" altLang="ru-RU" sz="800" dirty="0"/>
              <a:t>Менеджмента безопасности пищевой продукции. Требования к организациям, </a:t>
            </a:r>
          </a:p>
          <a:p>
            <a:pPr>
              <a:buFont typeface="Wingdings" pitchFamily="2" charset="2"/>
              <a:buNone/>
            </a:pPr>
            <a:r>
              <a:rPr lang="ru-RU" altLang="ru-RU" sz="800" dirty="0"/>
              <a:t>участвующим в цепи создания пищевой продукции»</a:t>
            </a:r>
          </a:p>
          <a:p>
            <a:pPr algn="ctr">
              <a:buFont typeface="Wingdings" pitchFamily="2" charset="2"/>
              <a:buNone/>
            </a:pPr>
            <a:endParaRPr lang="ru-RU" altLang="ru-RU" sz="800" dirty="0"/>
          </a:p>
          <a:p>
            <a:pPr>
              <a:buFont typeface="Wingdings" pitchFamily="2" charset="2"/>
              <a:buNone/>
            </a:pPr>
            <a:r>
              <a:rPr lang="ru-RU" altLang="ru-RU" sz="800" dirty="0"/>
              <a:t>ПРИКАЗЫВАЮ:</a:t>
            </a:r>
          </a:p>
          <a:p>
            <a:pPr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ru-RU" altLang="ru-RU" sz="800" dirty="0"/>
              <a:t>Назначить из числа руководства руководителя группы безопасности пищевой продукции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800" dirty="0"/>
              <a:t>	Положение о руководителе группы безопасности №________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ru-RU" altLang="ru-RU" sz="800" dirty="0"/>
          </a:p>
          <a:p>
            <a:pPr>
              <a:buClr>
                <a:schemeClr val="tx1"/>
              </a:buClr>
              <a:buFont typeface="Wingdings" pitchFamily="2" charset="2"/>
              <a:buAutoNum type="arabicPeriod" startAt="2"/>
            </a:pPr>
            <a:r>
              <a:rPr lang="ru-RU" altLang="ru-RU" sz="800" dirty="0"/>
              <a:t>Включить в состав группы безопасности пищевой продукции следующих специалистов: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800" dirty="0"/>
              <a:t>	_______________________________________________________</a:t>
            </a:r>
            <a:br>
              <a:rPr lang="ru-RU" altLang="ru-RU" sz="800" dirty="0"/>
            </a:br>
            <a:r>
              <a:rPr lang="ru-RU" altLang="ru-RU" sz="800" dirty="0"/>
              <a:t>_____________________________________________________</a:t>
            </a:r>
            <a:br>
              <a:rPr lang="ru-RU" altLang="ru-RU" sz="800" dirty="0"/>
            </a:br>
            <a:r>
              <a:rPr lang="ru-RU" altLang="ru-RU" sz="800" dirty="0"/>
              <a:t>_____________________________________________________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800" dirty="0"/>
              <a:t>	В работе руководствоваться Положением «Об организации группы безопасности пищевой продукции системы менеджмента безопасности пищевой продукции» №_______________________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ru-RU" altLang="ru-RU" sz="800" dirty="0"/>
          </a:p>
          <a:p>
            <a:pPr>
              <a:buClr>
                <a:schemeClr val="tx1"/>
              </a:buClr>
              <a:buFont typeface="Wingdings" pitchFamily="2" charset="2"/>
              <a:buAutoNum type="arabicPeriod" startAt="3"/>
            </a:pPr>
            <a:r>
              <a:rPr lang="ru-RU" altLang="ru-RU" sz="800" dirty="0"/>
              <a:t>Контроль за исполнением приказа возложить на ______________</a:t>
            </a:r>
          </a:p>
          <a:p>
            <a:pPr>
              <a:buClr>
                <a:schemeClr val="tx1"/>
              </a:buClr>
              <a:buFont typeface="Wingdings" pitchFamily="2" charset="2"/>
              <a:buAutoNum type="arabicPeriod" startAt="3"/>
            </a:pPr>
            <a:endParaRPr lang="ru-RU" altLang="ru-RU" sz="800" dirty="0"/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800" dirty="0"/>
              <a:t>Руководитель организации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ru-RU" altLang="ru-RU" sz="800" dirty="0"/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800" dirty="0"/>
              <a:t>Ознакомить: ___________________________________________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ru-RU" altLang="ru-RU" sz="800" dirty="0"/>
              <a:t>	    ___________________________________________</a:t>
            </a:r>
          </a:p>
          <a:p>
            <a:pPr lvl="1"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700" dirty="0"/>
          </a:p>
          <a:p>
            <a:pPr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800" dirty="0"/>
          </a:p>
          <a:p>
            <a:pPr>
              <a:buClr>
                <a:schemeClr val="tx1"/>
              </a:buClr>
              <a:buFont typeface="Wingdings" pitchFamily="2" charset="2"/>
              <a:buAutoNum type="arabicPeriod"/>
            </a:pPr>
            <a:endParaRPr lang="ru-RU" altLang="ru-RU" sz="800" dirty="0"/>
          </a:p>
          <a:p>
            <a:pPr>
              <a:buFont typeface="Wingdings" pitchFamily="2" charset="2"/>
              <a:buNone/>
            </a:pPr>
            <a:endParaRPr lang="ru-RU" altLang="ru-RU" sz="800" dirty="0"/>
          </a:p>
        </p:txBody>
      </p:sp>
    </p:spTree>
    <p:extLst>
      <p:ext uri="{BB962C8B-B14F-4D97-AF65-F5344CB8AC3E}">
        <p14:creationId xmlns:p14="http://schemas.microsoft.com/office/powerpoint/2010/main" val="681470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Скругленный прямоугольник 1"/>
          <p:cNvSpPr>
            <a:spLocks noChangeArrowheads="1"/>
          </p:cNvSpPr>
          <p:nvPr/>
        </p:nvSpPr>
        <p:spPr bwMode="auto">
          <a:xfrm>
            <a:off x="2195513" y="476250"/>
            <a:ext cx="4848225" cy="79216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 algn="ctr">
            <a:solidFill>
              <a:srgbClr val="2D2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FF6600"/>
                </a:solidFill>
                <a:cs typeface="Arial" pitchFamily="34" charset="0"/>
              </a:rPr>
              <a:t>Этапы проверки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1700213"/>
            <a:ext cx="2693987" cy="32321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ru-RU" sz="1600" b="1" smtClean="0">
                <a:solidFill>
                  <a:srgbClr val="FF0000"/>
                </a:solidFill>
              </a:rPr>
              <a:t>I</a:t>
            </a:r>
            <a:r>
              <a:rPr lang="ru-RU" altLang="ru-RU" sz="1600" b="1" smtClean="0">
                <a:solidFill>
                  <a:srgbClr val="FF0000"/>
                </a:solidFill>
              </a:rPr>
              <a:t> этап</a:t>
            </a:r>
          </a:p>
          <a:p>
            <a:pPr eaLnBrk="1" hangingPunct="1">
              <a:defRPr/>
            </a:pPr>
            <a:r>
              <a:rPr lang="ru-RU" altLang="ru-RU" sz="1600" b="1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а) Наличие основополагающих документов, подтверждающих разработку процедур, основанных на принципах ХАССП (наличие разработанной Системы менеджмента) </a:t>
            </a:r>
          </a:p>
          <a:p>
            <a:pPr eaLnBrk="1" hangingPunct="1">
              <a:defRPr/>
            </a:pPr>
            <a:endParaRPr lang="ru-RU" altLang="ru-RU" sz="1600" b="1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defRPr/>
            </a:pPr>
            <a:r>
              <a:rPr lang="ru-RU" altLang="ru-RU" sz="1600" b="1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б) Оценка безопасности выпускаемой продукции</a:t>
            </a:r>
            <a:endParaRPr lang="ru-RU" altLang="ru-RU" sz="1600" b="1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defRPr/>
            </a:pPr>
            <a:endParaRPr lang="ru-RU" altLang="ru-RU" b="1" smtClean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492500" y="1700213"/>
            <a:ext cx="2300288" cy="3227387"/>
          </a:xfrm>
          <a:prstGeom prst="rect">
            <a:avLst/>
          </a:prstGeom>
          <a:solidFill>
            <a:srgbClr val="FFFF99"/>
          </a:solidFill>
          <a:ln w="25400" algn="ctr">
            <a:solidFill>
              <a:srgbClr val="2D2D8A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ru-RU" sz="1500" b="1" smtClean="0">
                <a:solidFill>
                  <a:srgbClr val="FF0000"/>
                </a:solidFill>
              </a:rPr>
              <a:t>II</a:t>
            </a:r>
            <a:r>
              <a:rPr lang="ru-RU" altLang="ru-RU" sz="1500" b="1" smtClean="0">
                <a:solidFill>
                  <a:srgbClr val="FF0000"/>
                </a:solidFill>
              </a:rPr>
              <a:t> этап</a:t>
            </a:r>
          </a:p>
          <a:p>
            <a:pPr algn="ctr" eaLnBrk="1" hangingPunct="1">
              <a:defRPr/>
            </a:pPr>
            <a:r>
              <a:rPr lang="ru-RU" altLang="ru-RU" sz="1600" b="1" smtClean="0">
                <a:solidFill>
                  <a:srgbClr val="000000"/>
                </a:solidFill>
              </a:rPr>
              <a:t>Проверка внедрения и поддержания процедур, основанных на принципах ХАССП (документально и визуально при обследовании) </a:t>
            </a:r>
          </a:p>
          <a:p>
            <a:pPr algn="ctr" eaLnBrk="1" hangingPunct="1">
              <a:defRPr/>
            </a:pPr>
            <a:r>
              <a:rPr lang="ru-RU" altLang="ru-RU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02363" y="1700213"/>
            <a:ext cx="2319337" cy="3168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ru-RU" sz="1500" b="1" smtClean="0">
                <a:solidFill>
                  <a:srgbClr val="FF0000"/>
                </a:solidFill>
              </a:rPr>
              <a:t>III</a:t>
            </a:r>
            <a:r>
              <a:rPr lang="ru-RU" altLang="ru-RU" sz="1500" b="1" smtClean="0">
                <a:solidFill>
                  <a:srgbClr val="FF0000"/>
                </a:solidFill>
              </a:rPr>
              <a:t> этап</a:t>
            </a:r>
          </a:p>
          <a:p>
            <a:pPr algn="ctr" eaLnBrk="1" hangingPunct="1">
              <a:defRPr/>
            </a:pPr>
            <a:r>
              <a:rPr lang="ru-RU" altLang="ru-RU" sz="1600" b="1" smtClean="0">
                <a:solidFill>
                  <a:srgbClr val="000000"/>
                </a:solidFill>
              </a:rPr>
              <a:t>Оценка риска выпуска опасной продукции и определение степени приоритетности объекта надзора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2339975" y="1268413"/>
            <a:ext cx="363538" cy="36671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427538" y="1268413"/>
            <a:ext cx="363537" cy="36671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516688" y="1268413"/>
            <a:ext cx="360362" cy="36671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707" name="Прямоугольник 4"/>
          <p:cNvSpPr>
            <a:spLocks noChangeArrowheads="1"/>
          </p:cNvSpPr>
          <p:nvPr/>
        </p:nvSpPr>
        <p:spPr bwMode="auto">
          <a:xfrm>
            <a:off x="3059113" y="5300663"/>
            <a:ext cx="3241675" cy="1152525"/>
          </a:xfrm>
          <a:prstGeom prst="rect">
            <a:avLst/>
          </a:prstGeom>
          <a:solidFill>
            <a:schemeClr val="accent1"/>
          </a:solidFill>
          <a:ln w="19050" algn="ctr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>
                <a:cs typeface="Arial" pitchFamily="34" charset="0"/>
              </a:rPr>
              <a:t>12 процедур,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>
                <a:cs typeface="Arial" pitchFamily="34" charset="0"/>
              </a:rPr>
              <a:t>2-10 обследование объекта (результаты осмотра)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600" b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427538" y="4941888"/>
            <a:ext cx="365125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1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277</TotalTime>
  <Words>2733</Words>
  <Application>Microsoft Office PowerPoint</Application>
  <PresentationFormat>Экран (4:3)</PresentationFormat>
  <Paragraphs>297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Тема Office</vt:lpstr>
      <vt:lpstr>Документ</vt:lpstr>
      <vt:lpstr> «О вопросах соблюдения обязательных требований действующего законодательства в области санитарно-эпидемиологического благополучия населения, защиты прав потребителей и технического регулирования.  О применении риск-ориентированного подхода при организации и проведении контрольно-надзорных мероприятий в отношении предприятий, осуществляющих деятельность в сфере общественного питания» »</vt:lpstr>
      <vt:lpstr>Нормативно-правовое регулирование по соблюдению обязательных требований действующего законодательства:</vt:lpstr>
      <vt:lpstr>Основные требования в области санитарно-эпидемиологического благополучия населения:</vt:lpstr>
      <vt:lpstr>Основные требования в сфере технического регулирования:</vt:lpstr>
      <vt:lpstr>Технический регламент Таможенного союза  «О безопасности пищевой продукции» ТР ТС 021/2011:</vt:lpstr>
      <vt:lpstr>Система ХАССП (HACCP- Hazard Analysis and Critical Control Points)  в переводе: Анализ рисков и критические контрольные точки</vt:lpstr>
      <vt:lpstr>Принципы ХАССП</vt:lpstr>
      <vt:lpstr>Презентация PowerPoint</vt:lpstr>
      <vt:lpstr>Презентация PowerPoint</vt:lpstr>
      <vt:lpstr>Презентация PowerPoint</vt:lpstr>
      <vt:lpstr>Характеристика предприятий по степени риска</vt:lpstr>
      <vt:lpstr>Программа производственного контроля</vt:lpstr>
      <vt:lpstr>Основные требования в сфере защиты прав потребителей:</vt:lpstr>
      <vt:lpstr>Федеральный закон от 26 декабря 2008 г. N 294-ФЗ "О защите прав юридических лиц и индивидуальных предпринимателей при осуществлении государственного контроля (надзора) и муниципального контроля" </vt:lpstr>
      <vt:lpstr>Презентация PowerPoint</vt:lpstr>
      <vt:lpstr>Презентация PowerPoint</vt:lpstr>
      <vt:lpstr>Презентация PowerPoint</vt:lpstr>
      <vt:lpstr>ст. 9 Федерального закона от 26.12.2008г. №294-ФЗ «О защите прав юридических лиц и индивидуальных предпринимателей при осуществлении государственного  контроля (надзора) и муниципального контроля» – введено использование проверочных листов</vt:lpstr>
      <vt:lpstr>Обзор основных типичных нарушений, выявляемых при проведении контрольно-надзорных мероприятий в предприятиях общественного питания</vt:lpstr>
      <vt:lpstr>Указ Президента РФ от 15 марта 2018 г. N 110 "Об Организационном комитете по подготовке и обеспечению председательства Российской Федерации в Шанхайской организации сотрудничества в 2019-2020 годах и в объединении БРИКС в 2020 году" </vt:lpstr>
      <vt:lpstr>Меры Управления Роспотребнадзора</vt:lpstr>
      <vt:lpstr>Меры административного воздействия</vt:lpstr>
      <vt:lpstr>Меры административного воздействия:</vt:lpstr>
      <vt:lpstr>Меры административного воздействия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соблюдении установленных требований Технических регламентов Таможенного союза на предприятиях, осуществляющих производство и оборот продовольственного сырья и пищевых продуктов.  Риск-ориентированный подход при организации планирования контрольно-надзорных мероприятий»</dc:title>
  <dc:creator>Романова Ольга Вячеславовна</dc:creator>
  <cp:lastModifiedBy>Жернова Алла Сергеевна</cp:lastModifiedBy>
  <cp:revision>50</cp:revision>
  <dcterms:created xsi:type="dcterms:W3CDTF">2018-09-24T10:46:18Z</dcterms:created>
  <dcterms:modified xsi:type="dcterms:W3CDTF">2018-12-20T08:51:48Z</dcterms:modified>
</cp:coreProperties>
</file>