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339" r:id="rId3"/>
    <p:sldId id="338" r:id="rId4"/>
    <p:sldId id="265" r:id="rId5"/>
    <p:sldId id="337" r:id="rId6"/>
    <p:sldId id="336" r:id="rId7"/>
    <p:sldId id="266" r:id="rId8"/>
    <p:sldId id="261" r:id="rId9"/>
    <p:sldId id="283" r:id="rId10"/>
    <p:sldId id="286" r:id="rId11"/>
    <p:sldId id="341" r:id="rId12"/>
    <p:sldId id="342" r:id="rId13"/>
    <p:sldId id="348" r:id="rId14"/>
    <p:sldId id="320" r:id="rId15"/>
    <p:sldId id="326" r:id="rId16"/>
    <p:sldId id="329" r:id="rId17"/>
    <p:sldId id="321" r:id="rId18"/>
    <p:sldId id="322" r:id="rId19"/>
    <p:sldId id="323" r:id="rId20"/>
    <p:sldId id="324" r:id="rId21"/>
    <p:sldId id="325" r:id="rId22"/>
    <p:sldId id="330" r:id="rId23"/>
    <p:sldId id="331" r:id="rId24"/>
    <p:sldId id="343" r:id="rId25"/>
    <p:sldId id="344" r:id="rId26"/>
    <p:sldId id="345" r:id="rId27"/>
    <p:sldId id="346" r:id="rId28"/>
    <p:sldId id="347" r:id="rId29"/>
    <p:sldId id="340" r:id="rId30"/>
    <p:sldId id="27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BEF"/>
    <a:srgbClr val="404040"/>
    <a:srgbClr val="90C226"/>
    <a:srgbClr val="729D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697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35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1666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006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989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060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537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4768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1"/>
          </p:nvPr>
        </p:nvSpPr>
        <p:spPr>
          <a:xfrm>
            <a:off x="8568813" y="2467850"/>
            <a:ext cx="3069709" cy="2738808"/>
          </a:xfrm>
          <a:custGeom>
            <a:avLst/>
            <a:gdLst>
              <a:gd name="connsiteX0" fmla="*/ 257311 w 3069709"/>
              <a:gd name="connsiteY0" fmla="*/ 0 h 2738808"/>
              <a:gd name="connsiteX1" fmla="*/ 2815920 w 3069709"/>
              <a:gd name="connsiteY1" fmla="*/ 0 h 2738808"/>
              <a:gd name="connsiteX2" fmla="*/ 3032480 w 3069709"/>
              <a:gd name="connsiteY2" fmla="*/ 386088 h 2738808"/>
              <a:gd name="connsiteX3" fmla="*/ 1757185 w 3069709"/>
              <a:gd name="connsiteY3" fmla="*/ 2606091 h 2738808"/>
              <a:gd name="connsiteX4" fmla="*/ 1316046 w 3069709"/>
              <a:gd name="connsiteY4" fmla="*/ 2606091 h 2738808"/>
              <a:gd name="connsiteX5" fmla="*/ 32731 w 3069709"/>
              <a:gd name="connsiteY5" fmla="*/ 386088 h 2738808"/>
              <a:gd name="connsiteX6" fmla="*/ 257311 w 3069709"/>
              <a:gd name="connsiteY6" fmla="*/ 0 h 273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9709" h="2738808">
                <a:moveTo>
                  <a:pt x="257311" y="0"/>
                </a:moveTo>
                <a:cubicBezTo>
                  <a:pt x="257311" y="0"/>
                  <a:pt x="257311" y="0"/>
                  <a:pt x="2815920" y="0"/>
                </a:cubicBezTo>
                <a:cubicBezTo>
                  <a:pt x="3008417" y="0"/>
                  <a:pt x="3136749" y="217174"/>
                  <a:pt x="3032480" y="386088"/>
                </a:cubicBezTo>
                <a:cubicBezTo>
                  <a:pt x="3032480" y="386088"/>
                  <a:pt x="3032480" y="386088"/>
                  <a:pt x="1757185" y="2606091"/>
                </a:cubicBezTo>
                <a:cubicBezTo>
                  <a:pt x="1660937" y="2783048"/>
                  <a:pt x="1412295" y="2783048"/>
                  <a:pt x="1316046" y="2606091"/>
                </a:cubicBezTo>
                <a:cubicBezTo>
                  <a:pt x="1316046" y="2606091"/>
                  <a:pt x="1316046" y="2606091"/>
                  <a:pt x="32731" y="386088"/>
                </a:cubicBezTo>
                <a:cubicBezTo>
                  <a:pt x="-63518" y="217174"/>
                  <a:pt x="64814" y="0"/>
                  <a:pt x="25731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768341" y="956016"/>
            <a:ext cx="6572239" cy="4945969"/>
          </a:xfrm>
          <a:custGeom>
            <a:avLst/>
            <a:gdLst>
              <a:gd name="connsiteX0" fmla="*/ 1590489 w 6572239"/>
              <a:gd name="connsiteY0" fmla="*/ 3709622 h 4945969"/>
              <a:gd name="connsiteX1" fmla="*/ 2601338 w 6572239"/>
              <a:gd name="connsiteY1" fmla="*/ 3709622 h 4945969"/>
              <a:gd name="connsiteX2" fmla="*/ 2686896 w 6572239"/>
              <a:gd name="connsiteY2" fmla="*/ 3862157 h 4945969"/>
              <a:gd name="connsiteX3" fmla="*/ 2183056 w 6572239"/>
              <a:gd name="connsiteY3" fmla="*/ 4739230 h 4945969"/>
              <a:gd name="connsiteX4" fmla="*/ 2008771 w 6572239"/>
              <a:gd name="connsiteY4" fmla="*/ 4739230 h 4945969"/>
              <a:gd name="connsiteX5" fmla="*/ 1501763 w 6572239"/>
              <a:gd name="connsiteY5" fmla="*/ 3862157 h 4945969"/>
              <a:gd name="connsiteX6" fmla="*/ 1590489 w 6572239"/>
              <a:gd name="connsiteY6" fmla="*/ 3709622 h 4945969"/>
              <a:gd name="connsiteX7" fmla="*/ 1211710 w 6572239"/>
              <a:gd name="connsiteY7" fmla="*/ 1390650 h 4945969"/>
              <a:gd name="connsiteX8" fmla="*/ 1386041 w 6572239"/>
              <a:gd name="connsiteY8" fmla="*/ 1495545 h 4945969"/>
              <a:gd name="connsiteX9" fmla="*/ 2400334 w 6572239"/>
              <a:gd name="connsiteY9" fmla="*/ 3250166 h 4945969"/>
              <a:gd name="connsiteX10" fmla="*/ 2222833 w 6572239"/>
              <a:gd name="connsiteY10" fmla="*/ 3555318 h 4945969"/>
              <a:gd name="connsiteX11" fmla="*/ 200588 w 6572239"/>
              <a:gd name="connsiteY11" fmla="*/ 3555318 h 4945969"/>
              <a:gd name="connsiteX12" fmla="*/ 29426 w 6572239"/>
              <a:gd name="connsiteY12" fmla="*/ 3250166 h 4945969"/>
              <a:gd name="connsiteX13" fmla="*/ 1037379 w 6572239"/>
              <a:gd name="connsiteY13" fmla="*/ 1495545 h 4945969"/>
              <a:gd name="connsiteX14" fmla="*/ 1211710 w 6572239"/>
              <a:gd name="connsiteY14" fmla="*/ 1390650 h 4945969"/>
              <a:gd name="connsiteX15" fmla="*/ 1493375 w 6572239"/>
              <a:gd name="connsiteY15" fmla="*/ 0 h 4945969"/>
              <a:gd name="connsiteX16" fmla="*/ 6113926 w 6572239"/>
              <a:gd name="connsiteY16" fmla="*/ 0 h 4945969"/>
              <a:gd name="connsiteX17" fmla="*/ 6505007 w 6572239"/>
              <a:gd name="connsiteY17" fmla="*/ 697230 h 4945969"/>
              <a:gd name="connsiteX18" fmla="*/ 4201973 w 6572239"/>
              <a:gd name="connsiteY18" fmla="*/ 4706296 h 4945969"/>
              <a:gd name="connsiteX19" fmla="*/ 3405327 w 6572239"/>
              <a:gd name="connsiteY19" fmla="*/ 4706296 h 4945969"/>
              <a:gd name="connsiteX20" fmla="*/ 1087809 w 6572239"/>
              <a:gd name="connsiteY20" fmla="*/ 697230 h 4945969"/>
              <a:gd name="connsiteX21" fmla="*/ 1493375 w 6572239"/>
              <a:gd name="connsiteY21" fmla="*/ 0 h 494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72239" h="4945969">
                <a:moveTo>
                  <a:pt x="1590489" y="3709622"/>
                </a:moveTo>
                <a:cubicBezTo>
                  <a:pt x="1590489" y="3709622"/>
                  <a:pt x="1590489" y="3709622"/>
                  <a:pt x="2601338" y="3709622"/>
                </a:cubicBezTo>
                <a:cubicBezTo>
                  <a:pt x="2677389" y="3709622"/>
                  <a:pt x="2728090" y="3795423"/>
                  <a:pt x="2686896" y="3862157"/>
                </a:cubicBezTo>
                <a:cubicBezTo>
                  <a:pt x="2686896" y="3862157"/>
                  <a:pt x="2686896" y="3862157"/>
                  <a:pt x="2183056" y="4739230"/>
                </a:cubicBezTo>
                <a:cubicBezTo>
                  <a:pt x="2145030" y="4809141"/>
                  <a:pt x="2046797" y="4809141"/>
                  <a:pt x="2008771" y="4739230"/>
                </a:cubicBezTo>
                <a:cubicBezTo>
                  <a:pt x="2008771" y="4739230"/>
                  <a:pt x="2008771" y="4739230"/>
                  <a:pt x="1501763" y="3862157"/>
                </a:cubicBezTo>
                <a:cubicBezTo>
                  <a:pt x="1463736" y="3795423"/>
                  <a:pt x="1514438" y="3709622"/>
                  <a:pt x="1590489" y="3709622"/>
                </a:cubicBezTo>
                <a:close/>
                <a:moveTo>
                  <a:pt x="1211710" y="1390650"/>
                </a:moveTo>
                <a:cubicBezTo>
                  <a:pt x="1279858" y="1390650"/>
                  <a:pt x="1348005" y="1425615"/>
                  <a:pt x="1386041" y="1495545"/>
                </a:cubicBezTo>
                <a:cubicBezTo>
                  <a:pt x="1386041" y="1495545"/>
                  <a:pt x="1386041" y="1495545"/>
                  <a:pt x="2400334" y="3250166"/>
                </a:cubicBezTo>
                <a:cubicBezTo>
                  <a:pt x="2476406" y="3383670"/>
                  <a:pt x="2374976" y="3555318"/>
                  <a:pt x="2222833" y="3555318"/>
                </a:cubicBezTo>
                <a:cubicBezTo>
                  <a:pt x="2222833" y="3555318"/>
                  <a:pt x="2222833" y="3555318"/>
                  <a:pt x="200588" y="3555318"/>
                </a:cubicBezTo>
                <a:cubicBezTo>
                  <a:pt x="48444" y="3555318"/>
                  <a:pt x="-52985" y="3383670"/>
                  <a:pt x="29426" y="3250166"/>
                </a:cubicBezTo>
                <a:cubicBezTo>
                  <a:pt x="29426" y="3250166"/>
                  <a:pt x="29426" y="3250166"/>
                  <a:pt x="1037379" y="1495545"/>
                </a:cubicBezTo>
                <a:cubicBezTo>
                  <a:pt x="1075415" y="1425615"/>
                  <a:pt x="1143562" y="1390650"/>
                  <a:pt x="1211710" y="1390650"/>
                </a:cubicBezTo>
                <a:close/>
                <a:moveTo>
                  <a:pt x="1493375" y="0"/>
                </a:moveTo>
                <a:cubicBezTo>
                  <a:pt x="1493375" y="0"/>
                  <a:pt x="1493375" y="0"/>
                  <a:pt x="6113926" y="0"/>
                </a:cubicBezTo>
                <a:cubicBezTo>
                  <a:pt x="6461553" y="0"/>
                  <a:pt x="6693305" y="392191"/>
                  <a:pt x="6505007" y="697230"/>
                </a:cubicBezTo>
                <a:cubicBezTo>
                  <a:pt x="6505007" y="697230"/>
                  <a:pt x="6505007" y="697230"/>
                  <a:pt x="4201973" y="4706296"/>
                </a:cubicBezTo>
                <a:cubicBezTo>
                  <a:pt x="4028160" y="5025860"/>
                  <a:pt x="3579141" y="5025860"/>
                  <a:pt x="3405327" y="4706296"/>
                </a:cubicBezTo>
                <a:cubicBezTo>
                  <a:pt x="3405327" y="4706296"/>
                  <a:pt x="3405327" y="4706296"/>
                  <a:pt x="1087809" y="697230"/>
                </a:cubicBezTo>
                <a:cubicBezTo>
                  <a:pt x="913995" y="392191"/>
                  <a:pt x="1145747" y="0"/>
                  <a:pt x="1493375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55173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823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78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579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826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803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95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3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571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451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991393"/>
            <a:ext cx="7766936" cy="954939"/>
          </a:xfrm>
        </p:spPr>
        <p:txBody>
          <a:bodyPr/>
          <a:lstStyle/>
          <a:p>
            <a:pPr algn="ctr"/>
            <a:r>
              <a:rPr lang="ru-RU" dirty="0" smtClean="0"/>
              <a:t>Новая </a:t>
            </a:r>
            <a:r>
              <a:rPr lang="ru-RU" dirty="0" err="1" smtClean="0"/>
              <a:t>корон</a:t>
            </a:r>
            <a:r>
              <a:rPr lang="ru-RU" dirty="0" err="1"/>
              <a:t>а</a:t>
            </a:r>
            <a:r>
              <a:rPr lang="ru-RU" dirty="0" err="1" smtClean="0"/>
              <a:t>вирусная</a:t>
            </a:r>
            <a:r>
              <a:rPr lang="ru-RU" dirty="0" smtClean="0"/>
              <a:t> инфекция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COVID-19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005" y="3693226"/>
            <a:ext cx="2659220" cy="25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79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>
            <a:normAutofit fontScale="90000"/>
          </a:bodyPr>
          <a:lstStyle/>
          <a:p>
            <a:r>
              <a:rPr lang="ru-RU" dirty="0"/>
              <a:t>Случаем, подозрительным на </a:t>
            </a:r>
            <a:r>
              <a:rPr lang="en-US" dirty="0" smtClean="0"/>
              <a:t>COVID-19</a:t>
            </a:r>
            <a:r>
              <a:rPr lang="en-US" dirty="0"/>
              <a:t> </a:t>
            </a:r>
            <a:r>
              <a:rPr lang="ru-RU" dirty="0" smtClean="0"/>
              <a:t>является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79601"/>
            <a:ext cx="8596668" cy="445386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Наличие </a:t>
            </a:r>
            <a:r>
              <a:rPr lang="ru-RU" dirty="0"/>
              <a:t>клинических проявлений острой респираторной </a:t>
            </a:r>
            <a:r>
              <a:rPr lang="ru-RU" dirty="0" smtClean="0"/>
              <a:t>инфекции (повышенная температура тела, сухой кашель, головная боль, общее недомогание), </a:t>
            </a:r>
            <a:r>
              <a:rPr lang="ru-RU" dirty="0"/>
              <a:t>бронхита, </a:t>
            </a:r>
            <a:r>
              <a:rPr lang="ru-RU" dirty="0" smtClean="0"/>
              <a:t>пневмонии в </a:t>
            </a:r>
            <a:r>
              <a:rPr lang="ru-RU" dirty="0"/>
              <a:t>сочетании со следующими данными эпидемиологического анамнеза:</a:t>
            </a:r>
          </a:p>
          <a:p>
            <a:pPr algn="just"/>
            <a:r>
              <a:rPr lang="ru-RU" dirty="0" smtClean="0"/>
              <a:t>посещение </a:t>
            </a:r>
            <a:r>
              <a:rPr lang="ru-RU" dirty="0"/>
              <a:t>за последние 14 дней до появления симптомов </a:t>
            </a:r>
            <a:r>
              <a:rPr lang="ru-RU" dirty="0" err="1"/>
              <a:t>эпидемически</a:t>
            </a:r>
            <a:r>
              <a:rPr lang="ru-RU" dirty="0"/>
              <a:t> неблагополучных по </a:t>
            </a:r>
            <a:r>
              <a:rPr lang="en-US" dirty="0"/>
              <a:t>COVID-19</a:t>
            </a:r>
            <a:r>
              <a:rPr lang="ru-RU" dirty="0" smtClean="0"/>
              <a:t> </a:t>
            </a:r>
            <a:r>
              <a:rPr lang="ru-RU" dirty="0"/>
              <a:t>стран и </a:t>
            </a:r>
            <a:r>
              <a:rPr lang="ru-RU" dirty="0" smtClean="0"/>
              <a:t>регионов;</a:t>
            </a:r>
            <a:endParaRPr lang="ru-RU" dirty="0"/>
          </a:p>
          <a:p>
            <a:pPr algn="just"/>
            <a:r>
              <a:rPr lang="ru-RU" dirty="0" smtClean="0"/>
              <a:t>наличие </a:t>
            </a:r>
            <a:r>
              <a:rPr lang="ru-RU" dirty="0"/>
              <a:t>тесных контактов за последние 14 дней с </a:t>
            </a:r>
            <a:r>
              <a:rPr lang="ru-RU" dirty="0" smtClean="0"/>
              <a:t>лицами,</a:t>
            </a:r>
            <a:r>
              <a:rPr lang="en-US" dirty="0" smtClean="0"/>
              <a:t> </a:t>
            </a:r>
            <a:r>
              <a:rPr lang="ru-RU" dirty="0" smtClean="0"/>
              <a:t>находящимися </a:t>
            </a:r>
            <a:r>
              <a:rPr lang="ru-RU" dirty="0"/>
              <a:t>под наблюдением по </a:t>
            </a:r>
            <a:r>
              <a:rPr lang="en-US" dirty="0"/>
              <a:t>COVID-19</a:t>
            </a:r>
            <a:r>
              <a:rPr lang="ru-RU" dirty="0" smtClean="0"/>
              <a:t>, </a:t>
            </a:r>
            <a:r>
              <a:rPr lang="ru-RU" dirty="0"/>
              <a:t>которые в последующем заболели;</a:t>
            </a:r>
          </a:p>
          <a:p>
            <a:pPr algn="just"/>
            <a:r>
              <a:rPr lang="ru-RU" dirty="0" smtClean="0"/>
              <a:t>наличие </a:t>
            </a:r>
            <a:r>
              <a:rPr lang="ru-RU" dirty="0"/>
              <a:t>тесных контактов за последние 14 дней с лицами, у </a:t>
            </a:r>
            <a:r>
              <a:rPr lang="ru-RU" dirty="0" smtClean="0"/>
              <a:t>которых</a:t>
            </a:r>
            <a:r>
              <a:rPr lang="en-US" dirty="0" smtClean="0"/>
              <a:t> </a:t>
            </a:r>
            <a:r>
              <a:rPr lang="ru-RU" dirty="0" smtClean="0"/>
              <a:t>лабораторно </a:t>
            </a:r>
            <a:r>
              <a:rPr lang="ru-RU" dirty="0"/>
              <a:t>подтвержден диагноз </a:t>
            </a:r>
            <a:r>
              <a:rPr lang="en-US" dirty="0" smtClean="0"/>
              <a:t>COVID-19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8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проводится диагностика заболевания?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 </a:t>
            </a:r>
            <a:r>
              <a:rPr lang="ru-RU" dirty="0"/>
              <a:t>и оценка жалоб, анамнеза заболевания, эпидемиологического анамнеза,</a:t>
            </a:r>
          </a:p>
          <a:p>
            <a:r>
              <a:rPr lang="ru-RU" dirty="0"/>
              <a:t>Медицинский осмотр.</a:t>
            </a:r>
          </a:p>
          <a:p>
            <a:pPr marL="0" indent="0">
              <a:buNone/>
            </a:pPr>
            <a:r>
              <a:rPr lang="ru-RU" dirty="0"/>
              <a:t>Далее – по назначению врача:</a:t>
            </a:r>
          </a:p>
          <a:p>
            <a:r>
              <a:rPr lang="ru-RU" dirty="0"/>
              <a:t>Лабораторная диагностика специфическая (выявление РНК </a:t>
            </a:r>
            <a:r>
              <a:rPr lang="en-US" dirty="0"/>
              <a:t>SARS-CoV-2 </a:t>
            </a:r>
            <a:r>
              <a:rPr lang="ru-RU" dirty="0"/>
              <a:t>методом ПЦР)</a:t>
            </a:r>
          </a:p>
          <a:p>
            <a:r>
              <a:rPr lang="ru-RU" dirty="0"/>
              <a:t>Лабораторная диагностика общая (клинический анализ крови, биохимический анализ крови и др.)</a:t>
            </a:r>
          </a:p>
          <a:p>
            <a:r>
              <a:rPr lang="ru-RU" dirty="0"/>
              <a:t>Инструментальная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9434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анализы берут для диагностики инфекции?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Материалом </a:t>
            </a:r>
            <a:r>
              <a:rPr lang="ru-RU" dirty="0"/>
              <a:t>для исследования являются:</a:t>
            </a:r>
          </a:p>
          <a:p>
            <a:r>
              <a:rPr lang="ru-RU" dirty="0"/>
              <a:t>основной - мазок из носа и/или ротоглотки;</a:t>
            </a:r>
          </a:p>
          <a:p>
            <a:r>
              <a:rPr lang="ru-RU" dirty="0"/>
              <a:t>дополнительные - промывные воды бронхов, (эндо)трахеальный, </a:t>
            </a:r>
            <a:r>
              <a:rPr lang="ru-RU" dirty="0" err="1"/>
              <a:t>назофарингеальный</a:t>
            </a:r>
            <a:r>
              <a:rPr lang="ru-RU" dirty="0"/>
              <a:t> аспират, мокрота, </a:t>
            </a:r>
            <a:r>
              <a:rPr lang="ru-RU" dirty="0" err="1"/>
              <a:t>биопсийный</a:t>
            </a:r>
            <a:r>
              <a:rPr lang="ru-RU" dirty="0"/>
              <a:t> или </a:t>
            </a:r>
            <a:r>
              <a:rPr lang="ru-RU" dirty="0" err="1"/>
              <a:t>аутопсийный</a:t>
            </a:r>
            <a:r>
              <a:rPr lang="ru-RU" dirty="0"/>
              <a:t> материал легких, цельная кровь, сыворотка крови, моча, фекалии.</a:t>
            </a:r>
          </a:p>
          <a:p>
            <a:r>
              <a:rPr lang="ru-RU" dirty="0"/>
              <a:t>Диагностика проводится молекулярно-генетическим методом (полимеразная цепная реакция, ПЦР).</a:t>
            </a:r>
            <a:br>
              <a:rPr lang="ru-RU" dirty="0"/>
            </a:br>
            <a:r>
              <a:rPr lang="ru-RU" dirty="0"/>
              <a:t>Исследование методом ПЦР выполняется в течение 4 часов, однако необходимо учитывать время транспортировки биоматериала в лабораторию.</a:t>
            </a:r>
            <a:br>
              <a:rPr lang="ru-RU" dirty="0"/>
            </a:br>
            <a:r>
              <a:rPr lang="ru-RU" dirty="0"/>
              <a:t>В настоящее время в России используются зарегистрированные отечественные тест-системы для выявления </a:t>
            </a:r>
            <a:r>
              <a:rPr lang="ru-RU" dirty="0" err="1"/>
              <a:t>коронавируса</a:t>
            </a:r>
            <a:r>
              <a:rPr lang="ru-RU" dirty="0"/>
              <a:t>, которые обладают высокой чувствительностью и специфичностью.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28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подозрении на </a:t>
            </a:r>
            <a:r>
              <a:rPr lang="ru-RU" dirty="0" err="1"/>
              <a:t>коронавирусную</a:t>
            </a:r>
            <a:r>
              <a:rPr lang="ru-RU" dirty="0"/>
              <a:t> инфекцию: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Оставайтесь дома. При ухудшении самочувствия вызовите врача, проинформируйте его о местах своего пребывания за последние 2 недели, возможных контактах. Строго следуйте рекомендациям врача.</a:t>
            </a:r>
          </a:p>
          <a:p>
            <a:r>
              <a:rPr lang="ru-RU" dirty="0"/>
              <a:t>2. Минимизируйте контакты со здоровыми людьми, особенно с пожилыми и лицами с хроническими заболеваниями. Ухаживать за больным лучше одному человеку.</a:t>
            </a:r>
          </a:p>
          <a:p>
            <a:r>
              <a:rPr lang="ru-RU" dirty="0"/>
              <a:t>3. Пользуйтесь при кашле или чихании одноразовой салфеткой или платком, прикрывая рот. При их отсутствии чихайте в локтевой сгиб.</a:t>
            </a:r>
          </a:p>
          <a:p>
            <a:r>
              <a:rPr lang="ru-RU" dirty="0"/>
              <a:t>4. Пользуйтесь индивидуальными предметами личной гигиены и одноразовой посудой.</a:t>
            </a:r>
          </a:p>
          <a:p>
            <a:r>
              <a:rPr lang="ru-RU" dirty="0"/>
              <a:t>5. Обеспечьте в помещении влажную уборку с помощью дезинфицирующих средств и частое проветривание.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84125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43" y="1536701"/>
            <a:ext cx="8788399" cy="4394200"/>
          </a:xfrm>
        </p:spPr>
      </p:pic>
    </p:spTree>
    <p:extLst>
      <p:ext uri="{BB962C8B-B14F-4D97-AF65-F5344CB8AC3E}">
        <p14:creationId xmlns:p14="http://schemas.microsoft.com/office/powerpoint/2010/main" xmlns="" val="3817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53" y="1320800"/>
            <a:ext cx="8966199" cy="4483100"/>
          </a:xfrm>
        </p:spPr>
      </p:pic>
    </p:spTree>
    <p:extLst>
      <p:ext uri="{BB962C8B-B14F-4D97-AF65-F5344CB8AC3E}">
        <p14:creationId xmlns:p14="http://schemas.microsoft.com/office/powerpoint/2010/main" xmlns="" val="115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35088"/>
            <a:ext cx="8886823" cy="4443412"/>
          </a:xfrm>
        </p:spPr>
      </p:pic>
    </p:spTree>
    <p:extLst>
      <p:ext uri="{BB962C8B-B14F-4D97-AF65-F5344CB8AC3E}">
        <p14:creationId xmlns:p14="http://schemas.microsoft.com/office/powerpoint/2010/main" xmlns="" val="36765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563688"/>
            <a:ext cx="8734423" cy="4367212"/>
          </a:xfrm>
        </p:spPr>
      </p:pic>
    </p:spTree>
    <p:extLst>
      <p:ext uri="{BB962C8B-B14F-4D97-AF65-F5344CB8AC3E}">
        <p14:creationId xmlns:p14="http://schemas.microsoft.com/office/powerpoint/2010/main" xmlns="" val="34303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84300"/>
            <a:ext cx="8966199" cy="4483100"/>
          </a:xfrm>
        </p:spPr>
      </p:pic>
    </p:spTree>
    <p:extLst>
      <p:ext uri="{BB962C8B-B14F-4D97-AF65-F5344CB8AC3E}">
        <p14:creationId xmlns:p14="http://schemas.microsoft.com/office/powerpoint/2010/main" xmlns="" val="41264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5" y="1397000"/>
            <a:ext cx="8860366" cy="4430183"/>
          </a:xfrm>
        </p:spPr>
      </p:pic>
    </p:spTree>
    <p:extLst>
      <p:ext uri="{BB962C8B-B14F-4D97-AF65-F5344CB8AC3E}">
        <p14:creationId xmlns:p14="http://schemas.microsoft.com/office/powerpoint/2010/main" xmlns="" val="31288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50" y="400751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265988" cy="4351338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ru-RU" sz="2200" smtClean="0"/>
              <a:t>В конце 2019 года в Китайской Народной Республике произошла вспышка новой коронавирусной инфекции с эпицентром в городе Ухань (провинция Хубэй). </a:t>
            </a:r>
          </a:p>
          <a:p>
            <a:pPr algn="just" eaLnBrk="1" hangingPunct="1">
              <a:spcBef>
                <a:spcPts val="1800"/>
              </a:spcBef>
              <a:spcAft>
                <a:spcPts val="1800"/>
              </a:spcAft>
            </a:pPr>
            <a:r>
              <a:rPr lang="ru-RU" sz="2200" smtClean="0"/>
              <a:t>12 января 2020 г. ВОЗ утвердила временное название нового коронавируса </a:t>
            </a:r>
            <a:r>
              <a:rPr lang="en-US" sz="2200" smtClean="0"/>
              <a:t>–</a:t>
            </a:r>
            <a:r>
              <a:rPr lang="ru-RU" sz="2200" smtClean="0"/>
              <a:t> </a:t>
            </a:r>
            <a:r>
              <a:rPr lang="en-US" sz="2200" smtClean="0"/>
              <a:t>2019–nCoV</a:t>
            </a:r>
            <a:r>
              <a:rPr lang="ru-RU" sz="2200" smtClean="0"/>
              <a:t>. </a:t>
            </a:r>
          </a:p>
          <a:p>
            <a:pPr algn="just" eaLnBrk="1" hangingPunct="1"/>
            <a:r>
              <a:rPr lang="ru-RU" sz="2200" smtClean="0"/>
              <a:t>11 февраля 2020 г. ВОЗ присвоила официальное название инфекции, вызванной новым коронавирусом, – </a:t>
            </a:r>
            <a:r>
              <a:rPr lang="en-US" sz="2200" smtClean="0"/>
              <a:t>COVID-19 (</a:t>
            </a:r>
            <a:r>
              <a:rPr lang="en-US" sz="2200" b="1" smtClean="0"/>
              <a:t>C</a:t>
            </a:r>
            <a:r>
              <a:rPr lang="en-US" sz="2200" smtClean="0"/>
              <a:t>orona </a:t>
            </a:r>
            <a:r>
              <a:rPr lang="en-US" sz="2200" b="1" smtClean="0"/>
              <a:t>Vi</a:t>
            </a:r>
            <a:r>
              <a:rPr lang="en-US" sz="2200" smtClean="0"/>
              <a:t>rus </a:t>
            </a:r>
            <a:r>
              <a:rPr lang="en-US" sz="2200" b="1" smtClean="0"/>
              <a:t>D</a:t>
            </a:r>
            <a:r>
              <a:rPr lang="en-US" sz="2200" smtClean="0"/>
              <a:t>isease 20</a:t>
            </a:r>
            <a:r>
              <a:rPr lang="en-US" sz="2200" b="1" smtClean="0"/>
              <a:t>19</a:t>
            </a:r>
            <a:r>
              <a:rPr lang="en-US" sz="2200" smtClean="0"/>
              <a:t>)</a:t>
            </a:r>
            <a:r>
              <a:rPr lang="ru-RU" sz="2200" smtClean="0"/>
              <a:t>.</a:t>
            </a:r>
          </a:p>
          <a:p>
            <a:pPr algn="just" eaLnBrk="1" hangingPunct="1"/>
            <a:r>
              <a:rPr lang="ru-RU" sz="2200" smtClean="0"/>
              <a:t>11 февраля 2020 г. Международный комитет по таксономии вирусов присвоил официальное название возбудителю – SARS-CoV-2.</a:t>
            </a:r>
          </a:p>
          <a:p>
            <a:pPr eaLnBrk="1" hangingPunct="1"/>
            <a:endParaRPr lang="ru-RU" smtClean="0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7402" y="2322223"/>
            <a:ext cx="1658144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139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47788"/>
            <a:ext cx="8861423" cy="4430712"/>
          </a:xfrm>
        </p:spPr>
      </p:pic>
    </p:spTree>
    <p:extLst>
      <p:ext uri="{BB962C8B-B14F-4D97-AF65-F5344CB8AC3E}">
        <p14:creationId xmlns:p14="http://schemas.microsoft.com/office/powerpoint/2010/main" xmlns="" val="29035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46200"/>
            <a:ext cx="8864599" cy="4432300"/>
          </a:xfrm>
        </p:spPr>
      </p:pic>
    </p:spTree>
    <p:extLst>
      <p:ext uri="{BB962C8B-B14F-4D97-AF65-F5344CB8AC3E}">
        <p14:creationId xmlns:p14="http://schemas.microsoft.com/office/powerpoint/2010/main" xmlns="" val="26289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33501"/>
            <a:ext cx="8839197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2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69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Опровержение мифов о COVID-19 от ВОЗ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45859"/>
            <a:ext cx="8890681" cy="44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9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нужно делать, чтобы не заразиться?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Избегайте </a:t>
            </a:r>
            <a:r>
              <a:rPr lang="ru-RU" dirty="0"/>
              <a:t>поездок в страны, где регистрируются случаи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инфекции.</a:t>
            </a:r>
          </a:p>
          <a:p>
            <a:r>
              <a:rPr lang="ru-RU" dirty="0"/>
              <a:t>Избегайте контактов с людьми, имеющими признаки простуды и ОРВИ (выделения из носа, кашель, чихание и др.).</a:t>
            </a:r>
          </a:p>
          <a:p>
            <a:r>
              <a:rPr lang="ru-RU" dirty="0"/>
              <a:t>Избегайте мест массового скопления людей.</a:t>
            </a:r>
          </a:p>
          <a:p>
            <a:r>
              <a:rPr lang="ru-RU" dirty="0"/>
              <a:t>Как можно чаще мойте руки с мылом. При отсутствии доступа к воде и мылу используйте одноразовые спиртовые салфетки или увлажняющие гигиенические салфетки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530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53" y="736270"/>
            <a:ext cx="8596668" cy="4307565"/>
          </a:xfrm>
        </p:spPr>
        <p:txBody>
          <a:bodyPr/>
          <a:lstStyle/>
          <a:p>
            <a:r>
              <a:rPr lang="ru-RU" dirty="0"/>
              <a:t>Прикасайтесь к лицу и глазам только недавно вымытыми руками или одноразовой салфеткой.</a:t>
            </a:r>
          </a:p>
          <a:p>
            <a:r>
              <a:rPr lang="ru-RU" dirty="0"/>
              <a:t>По возможности – не прикасайтесь к ручкам, перилам, другим предметам и поверхностям в общественных местах и ограничьте приветственные рукопожатия, поцелуи и объятия.</a:t>
            </a:r>
          </a:p>
          <a:p>
            <a:r>
              <a:rPr lang="ru-RU" dirty="0"/>
              <a:t>Надевайте одноразовую медицинскую маску в людных местах и транспорте.</a:t>
            </a:r>
          </a:p>
          <a:p>
            <a:r>
              <a:rPr lang="ru-RU" dirty="0"/>
              <a:t>Регулярно проветривайте помещение, в котором находитесь.</a:t>
            </a:r>
          </a:p>
          <a:p>
            <a:r>
              <a:rPr lang="ru-RU" dirty="0"/>
              <a:t>Регулярно делайте влажную уборку в помещении, в котором находитесь.</a:t>
            </a:r>
          </a:p>
          <a:p>
            <a:r>
              <a:rPr lang="ru-RU" dirty="0"/>
              <a:t>Ведите здоровый образ жизни, высыпайтесь, сбалансированно питайтесь и регулярно занимайтесь физическими упражнениями.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8527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нужно делать, чтобы не заразить окружающих?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появлении признаков ОРВИ оставайтесь дома и вызовите врача. Минимизируйте контакты с другими людьми.</a:t>
            </a:r>
          </a:p>
          <a:p>
            <a:r>
              <a:rPr lang="ru-RU" dirty="0"/>
              <a:t>Используйте одноразовую медицинскую маску. Если нет маски, при кашле и чихании прикрывайте рот одноразовым платком или салфеткой. При невозможности – прикрывайте рот областью локтевого сгиба.</a:t>
            </a:r>
          </a:p>
          <a:p>
            <a:r>
              <a:rPr lang="ru-RU" dirty="0"/>
              <a:t>Не прикрывайте рот кистями рук при кашле и чихании, так как это способствует распространению вируса. При невозможности – немедленно вымойте руки с мылом или тщательно протрите их одноразовыми спиртовыми салфетками или увлажняющими гигиеническими салфетками.</a:t>
            </a:r>
          </a:p>
          <a:p>
            <a:r>
              <a:rPr lang="ru-RU" dirty="0"/>
              <a:t>Использованные платки и салфетки выбрасывайте в мусорные баки.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91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каком основании проводится изоляция и госпитализация инфицированных или лиц с подозрением на </a:t>
            </a:r>
            <a:r>
              <a:rPr lang="en-US" dirty="0"/>
              <a:t>COVID-19? 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Ограничительные </a:t>
            </a:r>
            <a:r>
              <a:rPr lang="ru-RU" dirty="0"/>
              <a:t>меры проводятся в соответствии с Постановлениями Главного санитарного врача Российской Федерации:</a:t>
            </a:r>
            <a:br>
              <a:rPr lang="ru-RU" dirty="0"/>
            </a:br>
            <a:r>
              <a:rPr lang="ru-RU" dirty="0"/>
              <a:t>от 31.01.2020 №3 «О проведении дополнительных санитарно-противоэпидемических (профилактических) мероприятий по недопущению завоза и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инфекции, вызванной 2019-</a:t>
            </a:r>
            <a:r>
              <a:rPr lang="en-US" dirty="0"/>
              <a:t>nCoV»</a:t>
            </a:r>
            <a:br>
              <a:rPr lang="en-US" dirty="0"/>
            </a:br>
            <a:r>
              <a:rPr lang="ru-RU" dirty="0"/>
              <a:t>от 02.03.2020 № 5 «О дополнительных мерах по снижению рисков завоза и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(2019-</a:t>
            </a:r>
            <a:r>
              <a:rPr lang="en-US" dirty="0"/>
              <a:t>nCoV)».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9662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особенности карантина?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Все </a:t>
            </a:r>
            <a:r>
              <a:rPr lang="ru-RU" dirty="0"/>
              <a:t>граждане, прибывшие в РФ </a:t>
            </a:r>
            <a:r>
              <a:rPr lang="ru-RU" dirty="0" smtClean="0"/>
              <a:t>из КНР</a:t>
            </a:r>
            <a:r>
              <a:rPr lang="ru-RU" dirty="0"/>
              <a:t>, Республики Корея и </a:t>
            </a:r>
            <a:r>
              <a:rPr lang="ru-RU" dirty="0" smtClean="0"/>
              <a:t>Ирана, Испания, Италия</a:t>
            </a:r>
            <a:r>
              <a:rPr lang="ru-RU" smtClean="0"/>
              <a:t>, Франция, Германия </a:t>
            </a:r>
            <a:r>
              <a:rPr lang="ru-RU" dirty="0"/>
              <a:t>должны быть изолированы по месту пребывания на срок 14 дней.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всеми прибывшими устанавливается медицинское наблюдение. Число визитов врача определяется в каждом случае индивидуально в течение всего периода карантина.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появлении симптомов ОРВИ человек должен незамедлительно обратиться за медицинской помощью без посещения медицинских организаций.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Медицинская помощь всем пациентам и лицам с подозрением на </a:t>
            </a:r>
            <a:r>
              <a:rPr lang="en-US" dirty="0"/>
              <a:t>COVID-19 </a:t>
            </a:r>
            <a:r>
              <a:rPr lang="ru-RU" dirty="0"/>
              <a:t>оказывается на бесплатной основе.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Действующим законодательством не предусмотрена компенсация разницы между оплатой больничного и реальной зарплатой, если человек находился на карантине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031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Где можно получить информацию о текущей ситуации по </a:t>
            </a:r>
            <a:r>
              <a:rPr lang="en-US" dirty="0"/>
              <a:t>COVID-19?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  <a:p>
            <a:r>
              <a:rPr lang="en-US" dirty="0"/>
              <a:t>    </a:t>
            </a:r>
            <a:r>
              <a:rPr lang="ru-RU" dirty="0"/>
              <a:t>В мире – официальные сайты ВОЗ и </a:t>
            </a:r>
            <a:r>
              <a:rPr lang="ru-RU" dirty="0" err="1"/>
              <a:t>Роспотребнадзора</a:t>
            </a:r>
            <a:endParaRPr lang="ru-RU" dirty="0"/>
          </a:p>
          <a:p>
            <a:r>
              <a:rPr lang="ru-RU" dirty="0"/>
              <a:t>    В России – официальный сайт </a:t>
            </a:r>
            <a:r>
              <a:rPr lang="ru-RU" dirty="0" err="1"/>
              <a:t>Роспотребнадзора</a:t>
            </a:r>
            <a:endParaRPr lang="ru-RU" dirty="0"/>
          </a:p>
          <a:p>
            <a:r>
              <a:rPr lang="ru-RU" dirty="0"/>
              <a:t>    В отдельных регионах России – официальные сайты территориальных органов власти в субъекте РФ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410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3238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smtClean="0"/>
              <a:t>Постановление Правительства Российской Федерации</a:t>
            </a:r>
            <a:br>
              <a:rPr lang="ru-RU" sz="3200" smtClean="0"/>
            </a:br>
            <a:r>
              <a:rPr lang="ru-RU" sz="3200" smtClean="0"/>
              <a:t>от 31.01.2020 г. № 66 «О внесении изменения в перечень заболеваний, представляющих опасность для окружающих»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838200" y="2308225"/>
            <a:ext cx="1080611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prstClr val="black"/>
                </a:solidFill>
                <a:latin typeface="Arial" charset="0"/>
                <a:cs typeface="Arial" charset="0"/>
              </a:rPr>
              <a:t>Перечень заболеваний, представляющих опасность для окружающих, утвержденный постановлением Правительства Российской Федерации от 1 декабря 2004 г. № 715 «Об утверждении перечня социально значимых заболеваний и перечня заболеваний, представляющих опасность для окружающих» (Собрание законодательства Российской Федерации, 2004, N 49, ст. 4916), дополнить пунктом 16 следующего содержания: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u="sng" smtClean="0">
                <a:solidFill>
                  <a:prstClr val="black"/>
                </a:solidFill>
                <a:latin typeface="Arial" charset="0"/>
                <a:cs typeface="Arial" charset="0"/>
              </a:rPr>
              <a:t>«16. В 34.2	коронавирусная инфекция (2019-nCoV)».</a:t>
            </a:r>
            <a:r>
              <a:rPr lang="ru-RU" sz="320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613105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4" y="2603500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449637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9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100"/>
          </a:xfrm>
        </p:spPr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2700"/>
            <a:ext cx="8596668" cy="47752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Всего в мире по состоянию на 08.00 по </a:t>
            </a:r>
            <a:r>
              <a:rPr lang="ru-RU" dirty="0" err="1"/>
              <a:t>мск</a:t>
            </a:r>
            <a:r>
              <a:rPr lang="ru-RU" dirty="0"/>
              <a:t> </a:t>
            </a:r>
            <a:r>
              <a:rPr lang="en-US" dirty="0" smtClean="0"/>
              <a:t>1</a:t>
            </a:r>
            <a:r>
              <a:rPr lang="ru-RU" dirty="0" smtClean="0"/>
              <a:t>8</a:t>
            </a:r>
            <a:r>
              <a:rPr lang="ru-RU" dirty="0" smtClean="0"/>
              <a:t>.03.2020 </a:t>
            </a:r>
            <a:r>
              <a:rPr lang="ru-RU" dirty="0"/>
              <a:t>г. из доступных источников известно </a:t>
            </a:r>
            <a:r>
              <a:rPr lang="ru-RU"/>
              <a:t>о </a:t>
            </a:r>
            <a:r>
              <a:rPr lang="ru-RU" smtClean="0"/>
              <a:t>197 802 </a:t>
            </a:r>
            <a:r>
              <a:rPr lang="ru-RU" dirty="0" smtClean="0"/>
              <a:t>подтверждённых </a:t>
            </a:r>
            <a:r>
              <a:rPr lang="ru-RU" dirty="0"/>
              <a:t>случаях (прирост за </a:t>
            </a:r>
            <a:r>
              <a:rPr lang="ru-RU"/>
              <a:t>сутки </a:t>
            </a:r>
            <a:r>
              <a:rPr lang="ru-RU" smtClean="0"/>
              <a:t>15 622 </a:t>
            </a:r>
            <a:r>
              <a:rPr lang="ru-RU" dirty="0"/>
              <a:t>случаев</a:t>
            </a:r>
            <a:r>
              <a:rPr lang="ru-RU"/>
              <a:t>; </a:t>
            </a:r>
            <a:r>
              <a:rPr lang="ru-RU" smtClean="0"/>
              <a:t>8,6</a:t>
            </a:r>
            <a:r>
              <a:rPr lang="ru-RU" smtClean="0"/>
              <a:t>%). </a:t>
            </a:r>
            <a:endParaRPr lang="ru-RU" dirty="0" smtClean="0"/>
          </a:p>
          <a:p>
            <a:pPr algn="just"/>
            <a:r>
              <a:rPr lang="ru-RU" dirty="0" smtClean="0"/>
              <a:t>Летальные </a:t>
            </a:r>
            <a:r>
              <a:rPr lang="ru-RU" dirty="0"/>
              <a:t>случаи ассоциированы с возрастом пациентов &gt;60 лет, как правило, при тяжелой сопутствующей патологии. Доля больных с тяжелым клиническим течением составляет 14-20%. У детей заболевание протекает в более лёгкой форме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Основные группы риска среди населения — люди старшего и пожилого возраста и/или имеющие сопутствующие </a:t>
            </a:r>
            <a:r>
              <a:rPr lang="ru-RU" dirty="0" smtClean="0"/>
              <a:t>заболевания </a:t>
            </a:r>
            <a:r>
              <a:rPr lang="ru-RU" dirty="0"/>
              <a:t>(гипертония, сахарный диабет, ХОБЛ, </a:t>
            </a:r>
            <a:r>
              <a:rPr lang="ru-RU" dirty="0" err="1"/>
              <a:t>иммунодефицитные</a:t>
            </a:r>
            <a:r>
              <a:rPr lang="ru-RU" dirty="0"/>
              <a:t> состояния).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83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Страны с наибольшим количеством зараженных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3700"/>
            <a:ext cx="8596668" cy="47752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Китай – </a:t>
            </a:r>
            <a:r>
              <a:rPr lang="ru-RU" dirty="0" smtClean="0"/>
              <a:t>81 151</a:t>
            </a:r>
            <a:endParaRPr lang="ru-RU" dirty="0" smtClean="0"/>
          </a:p>
          <a:p>
            <a:pPr algn="just"/>
            <a:r>
              <a:rPr lang="ru-RU" dirty="0" smtClean="0"/>
              <a:t>Италия – </a:t>
            </a:r>
            <a:r>
              <a:rPr lang="ru-RU" dirty="0" smtClean="0"/>
              <a:t>31 506</a:t>
            </a:r>
            <a:endParaRPr lang="ru-RU" dirty="0" smtClean="0"/>
          </a:p>
          <a:p>
            <a:pPr algn="just"/>
            <a:r>
              <a:rPr lang="ru-RU" dirty="0" smtClean="0"/>
              <a:t>Иран </a:t>
            </a:r>
            <a:r>
              <a:rPr lang="ru-RU" dirty="0" smtClean="0"/>
              <a:t>– 16 169</a:t>
            </a:r>
            <a:endParaRPr lang="ru-RU" dirty="0" smtClean="0"/>
          </a:p>
          <a:p>
            <a:pPr algn="just"/>
            <a:r>
              <a:rPr lang="ru-RU" dirty="0" smtClean="0"/>
              <a:t>Южная Корея – </a:t>
            </a:r>
            <a:r>
              <a:rPr lang="ru-RU" dirty="0" smtClean="0"/>
              <a:t>8 413</a:t>
            </a:r>
            <a:endParaRPr lang="ru-RU" dirty="0" smtClean="0"/>
          </a:p>
          <a:p>
            <a:pPr algn="just"/>
            <a:r>
              <a:rPr lang="ru-RU" dirty="0" smtClean="0"/>
              <a:t>Испания – </a:t>
            </a:r>
            <a:r>
              <a:rPr lang="ru-RU" dirty="0" smtClean="0"/>
              <a:t>11 826</a:t>
            </a:r>
            <a:endParaRPr lang="ru-RU" dirty="0" smtClean="0"/>
          </a:p>
          <a:p>
            <a:pPr algn="just"/>
            <a:r>
              <a:rPr lang="ru-RU" dirty="0" smtClean="0"/>
              <a:t>Германия – </a:t>
            </a:r>
            <a:r>
              <a:rPr lang="ru-RU" dirty="0" smtClean="0"/>
              <a:t>9 360</a:t>
            </a:r>
            <a:endParaRPr lang="ru-RU" dirty="0" smtClean="0"/>
          </a:p>
          <a:p>
            <a:pPr algn="just"/>
            <a:r>
              <a:rPr lang="ru-RU" dirty="0" smtClean="0"/>
              <a:t>Франция </a:t>
            </a:r>
            <a:r>
              <a:rPr lang="ru-RU" dirty="0" smtClean="0"/>
              <a:t>– </a:t>
            </a:r>
            <a:r>
              <a:rPr lang="ru-RU" dirty="0" smtClean="0"/>
              <a:t>7 730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Россия - </a:t>
            </a:r>
            <a:r>
              <a:rPr lang="ru-RU" dirty="0" smtClean="0"/>
              <a:t>114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5500" y="5130800"/>
            <a:ext cx="401320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82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1016000"/>
            <a:ext cx="9004300" cy="505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37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30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Механизмы, пути и факторы передачи </a:t>
            </a:r>
            <a:r>
              <a:rPr lang="ru-RU" dirty="0" err="1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034" y="1879600"/>
            <a:ext cx="8596668" cy="4673600"/>
          </a:xfrm>
        </p:spPr>
        <p:txBody>
          <a:bodyPr>
            <a:normAutofit/>
          </a:bodyPr>
          <a:lstStyle/>
          <a:p>
            <a:r>
              <a:rPr lang="ru-RU" dirty="0"/>
              <a:t>Пути передачи:</a:t>
            </a:r>
          </a:p>
          <a:p>
            <a:r>
              <a:rPr lang="ru-RU" dirty="0"/>
              <a:t>воздушно-капельный (при кашле, чихании, разговоре),</a:t>
            </a:r>
          </a:p>
          <a:p>
            <a:r>
              <a:rPr lang="ru-RU" dirty="0"/>
              <a:t>воздушно-пылевой (с пылевыми частицами в воздухе),</a:t>
            </a:r>
          </a:p>
          <a:p>
            <a:r>
              <a:rPr lang="ru-RU" dirty="0"/>
              <a:t>контактный (через рукопожатия, предметы обихода)</a:t>
            </a:r>
          </a:p>
          <a:p>
            <a:r>
              <a:rPr lang="ru-RU" dirty="0"/>
              <a:t>Факторы передачи:</a:t>
            </a:r>
          </a:p>
          <a:p>
            <a:r>
              <a:rPr lang="ru-RU" dirty="0"/>
              <a:t>воздух (основной),</a:t>
            </a:r>
          </a:p>
          <a:p>
            <a:r>
              <a:rPr lang="ru-RU" dirty="0"/>
              <a:t>пищевые продукты и предметы обихода, контаминированные вирусом.</a:t>
            </a:r>
          </a:p>
        </p:txBody>
      </p:sp>
    </p:spTree>
    <p:extLst>
      <p:ext uri="{BB962C8B-B14F-4D97-AF65-F5344CB8AC3E}">
        <p14:creationId xmlns:p14="http://schemas.microsoft.com/office/powerpoint/2010/main" xmlns="" val="2135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ru-RU" dirty="0" smtClean="0"/>
              <a:t>Инкубационный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7501"/>
            <a:ext cx="8596668" cy="4453862"/>
          </a:xfrm>
        </p:spPr>
        <p:txBody>
          <a:bodyPr/>
          <a:lstStyle/>
          <a:p>
            <a:pPr algn="just"/>
            <a:r>
              <a:rPr lang="ru-RU" dirty="0"/>
              <a:t>Согласно большинству оценок, продолжительность инкубационного периода COVID‑19 колеблется в пределах </a:t>
            </a:r>
            <a:r>
              <a:rPr lang="ru-RU" dirty="0" smtClean="0"/>
              <a:t>от 1 </a:t>
            </a:r>
            <a:r>
              <a:rPr lang="ru-RU" dirty="0"/>
              <a:t>до 14 </a:t>
            </a:r>
            <a:r>
              <a:rPr lang="ru-RU" dirty="0" smtClean="0"/>
              <a:t>и </a:t>
            </a:r>
            <a:r>
              <a:rPr lang="ru-RU" dirty="0"/>
              <a:t>чаще всего составляет около пяти дней. Эти оценки будут уточняться по мере поступления новых данных.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3983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симптомы наблюдаются у пациентов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7500"/>
            <a:ext cx="8596668" cy="516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Основные симптомы:</a:t>
            </a:r>
          </a:p>
          <a:p>
            <a:r>
              <a:rPr lang="ru-RU" dirty="0"/>
              <a:t>Повышение температуры тела в &gt;90% случаев</a:t>
            </a:r>
          </a:p>
          <a:p>
            <a:r>
              <a:rPr lang="ru-RU" dirty="0"/>
              <a:t>Кашель (сухой или с небольшим количеством мокроты) в 80% случаев</a:t>
            </a:r>
          </a:p>
          <a:p>
            <a:r>
              <a:rPr lang="ru-RU" dirty="0"/>
              <a:t>Одышка в 55% случаях</a:t>
            </a:r>
          </a:p>
          <a:p>
            <a:r>
              <a:rPr lang="ru-RU" dirty="0"/>
              <a:t>Ощущение сдавленности в грудной клетке в &gt;20% случаев</a:t>
            </a:r>
          </a:p>
          <a:p>
            <a:pPr marL="0" indent="0">
              <a:buNone/>
            </a:pPr>
            <a:r>
              <a:rPr lang="ru-RU" b="1" dirty="0"/>
              <a:t>Редкие симптомы:</a:t>
            </a:r>
          </a:p>
          <a:p>
            <a:r>
              <a:rPr lang="ru-RU" dirty="0"/>
              <a:t>головные боли (8%)</a:t>
            </a:r>
          </a:p>
          <a:p>
            <a:r>
              <a:rPr lang="ru-RU" dirty="0"/>
              <a:t>кровохарканье (5%)</a:t>
            </a:r>
          </a:p>
          <a:p>
            <a:r>
              <a:rPr lang="ru-RU" dirty="0"/>
              <a:t>диарея (3%)</a:t>
            </a:r>
          </a:p>
          <a:p>
            <a:r>
              <a:rPr lang="ru-RU" dirty="0"/>
              <a:t>тошнота, рвота</a:t>
            </a:r>
          </a:p>
          <a:p>
            <a:r>
              <a:rPr lang="ru-RU" dirty="0"/>
              <a:t>Сердцебиение</a:t>
            </a:r>
          </a:p>
          <a:p>
            <a:r>
              <a:rPr lang="ru-RU" dirty="0"/>
              <a:t>Данные симптомы в дебюте инфекции могут наблюдаться в отсутствии повышения температуры тела.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5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1181</Words>
  <Application>Microsoft Office PowerPoint</Application>
  <PresentationFormat>Произвольный</PresentationFormat>
  <Paragraphs>109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Новая коронавирусная инфекция</vt:lpstr>
      <vt:lpstr>Коронавирус SARS-CoV-2</vt:lpstr>
      <vt:lpstr>Постановление Правительства Российской Федерации от 31.01.2020 г. № 66 «О внесении изменения в перечень заболеваний, представляющих опасность для окружающих»</vt:lpstr>
      <vt:lpstr>Эпидемиология</vt:lpstr>
      <vt:lpstr>Страны с наибольшим количеством зараженных</vt:lpstr>
      <vt:lpstr>Слайд 6</vt:lpstr>
      <vt:lpstr>Механизмы, пути и факторы передачи коронавируса</vt:lpstr>
      <vt:lpstr>Инкубационный период</vt:lpstr>
      <vt:lpstr>Какие симптомы наблюдаются у пациентов</vt:lpstr>
      <vt:lpstr>Случаем, подозрительным на COVID-19 является:</vt:lpstr>
      <vt:lpstr>Как проводится диагностика заболевания?  </vt:lpstr>
      <vt:lpstr>Какие анализы берут для диагностики инфекции?  </vt:lpstr>
      <vt:lpstr>При подозрении на коронавирусную инфекцию: </vt:lpstr>
      <vt:lpstr>Опровержение мифов о COVID-19 от ВОЗ</vt:lpstr>
      <vt:lpstr>Опровержение мифов о COVID-19 от ВОЗ</vt:lpstr>
      <vt:lpstr>Опровержение мифов о COVID-19 от ВОЗ</vt:lpstr>
      <vt:lpstr>Опровержение мифов о COVID-19 от ВОЗ</vt:lpstr>
      <vt:lpstr>Опровержение мифов о COVID-19 от ВОЗ</vt:lpstr>
      <vt:lpstr>Опровержение мифов о COVID-19 от ВОЗ</vt:lpstr>
      <vt:lpstr>Опровержение мифов о COVID-19 от ВОЗ</vt:lpstr>
      <vt:lpstr>Опровержение мифов о COVID-19 от ВОЗ</vt:lpstr>
      <vt:lpstr>Опровержение мифов о COVID-19 от ВОЗ</vt:lpstr>
      <vt:lpstr>Опровержение мифов о COVID-19 от ВОЗ</vt:lpstr>
      <vt:lpstr>Что нужно делать, чтобы не заразиться?  </vt:lpstr>
      <vt:lpstr>Слайд 25</vt:lpstr>
      <vt:lpstr>Что нужно делать, чтобы не заразить окружающих?  </vt:lpstr>
      <vt:lpstr>На каком основании проводится изоляция и госпитализация инфицированных или лиц с подозрением на COVID-19?  </vt:lpstr>
      <vt:lpstr>В чем особенности карантина?  </vt:lpstr>
      <vt:lpstr>Где можно получить информацию о текущей ситуации по COVID-19?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Вакцинопрофилактика</dc:title>
  <dc:creator>admin</dc:creator>
  <cp:lastModifiedBy>Пользователь</cp:lastModifiedBy>
  <cp:revision>71</cp:revision>
  <dcterms:created xsi:type="dcterms:W3CDTF">2019-05-20T15:32:13Z</dcterms:created>
  <dcterms:modified xsi:type="dcterms:W3CDTF">2020-03-18T08:12:52Z</dcterms:modified>
</cp:coreProperties>
</file>